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98" r:id="rId8"/>
    <p:sldId id="262" r:id="rId9"/>
    <p:sldId id="263" r:id="rId10"/>
    <p:sldId id="266" r:id="rId11"/>
    <p:sldId id="297" r:id="rId12"/>
    <p:sldId id="267" r:id="rId13"/>
    <p:sldId id="268" r:id="rId14"/>
    <p:sldId id="269" r:id="rId15"/>
    <p:sldId id="296" r:id="rId16"/>
    <p:sldId id="295" r:id="rId17"/>
    <p:sldId id="270" r:id="rId18"/>
    <p:sldId id="271"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310" r:id="rId32"/>
    <p:sldId id="311" r:id="rId33"/>
    <p:sldId id="312" r:id="rId34"/>
    <p:sldId id="313" r:id="rId35"/>
    <p:sldId id="314" r:id="rId36"/>
    <p:sldId id="315" r:id="rId37"/>
    <p:sldId id="316" r:id="rId38"/>
    <p:sldId id="317" r:id="rId39"/>
    <p:sldId id="318" r:id="rId40"/>
    <p:sldId id="319" r:id="rId41"/>
    <p:sldId id="320" r:id="rId42"/>
    <p:sldId id="273" r:id="rId43"/>
    <p:sldId id="274" r:id="rId44"/>
    <p:sldId id="277" r:id="rId45"/>
    <p:sldId id="276" r:id="rId46"/>
    <p:sldId id="279" r:id="rId47"/>
    <p:sldId id="280" r:id="rId48"/>
    <p:sldId id="278" r:id="rId49"/>
    <p:sldId id="281" r:id="rId50"/>
    <p:sldId id="282" r:id="rId51"/>
    <p:sldId id="275" r:id="rId52"/>
    <p:sldId id="307" r:id="rId53"/>
    <p:sldId id="299" r:id="rId54"/>
    <p:sldId id="300" r:id="rId55"/>
    <p:sldId id="302" r:id="rId56"/>
    <p:sldId id="303" r:id="rId57"/>
    <p:sldId id="301" r:id="rId58"/>
    <p:sldId id="304" r:id="rId59"/>
    <p:sldId id="306" r:id="rId60"/>
    <p:sldId id="305" r:id="rId61"/>
    <p:sldId id="308" r:id="rId62"/>
    <p:sldId id="309" r:id="rId63"/>
    <p:sldId id="326" r:id="rId64"/>
    <p:sldId id="327" r:id="rId65"/>
    <p:sldId id="328" r:id="rId66"/>
    <p:sldId id="324" r:id="rId67"/>
    <p:sldId id="329" r:id="rId68"/>
    <p:sldId id="330" r:id="rId69"/>
    <p:sldId id="331" r:id="rId70"/>
    <p:sldId id="332" r:id="rId71"/>
    <p:sldId id="333" r:id="rId72"/>
    <p:sldId id="349" r:id="rId73"/>
    <p:sldId id="353" r:id="rId74"/>
    <p:sldId id="351" r:id="rId75"/>
    <p:sldId id="352" r:id="rId76"/>
    <p:sldId id="334" r:id="rId77"/>
    <p:sldId id="335" r:id="rId78"/>
    <p:sldId id="336" r:id="rId79"/>
    <p:sldId id="337" r:id="rId80"/>
    <p:sldId id="338" r:id="rId81"/>
    <p:sldId id="339" r:id="rId82"/>
    <p:sldId id="340" r:id="rId83"/>
    <p:sldId id="348" r:id="rId84"/>
    <p:sldId id="343" r:id="rId85"/>
    <p:sldId id="344" r:id="rId86"/>
    <p:sldId id="341" r:id="rId87"/>
    <p:sldId id="342" r:id="rId88"/>
    <p:sldId id="345" r:id="rId89"/>
    <p:sldId id="346" r:id="rId90"/>
    <p:sldId id="347" r:id="rId91"/>
    <p:sldId id="354" r:id="rId92"/>
    <p:sldId id="355" r:id="rId93"/>
    <p:sldId id="356" r:id="rId94"/>
    <p:sldId id="357" r:id="rId95"/>
    <p:sldId id="359" r:id="rId96"/>
    <p:sldId id="360" r:id="rId97"/>
    <p:sldId id="361" r:id="rId98"/>
    <p:sldId id="362" r:id="rId99"/>
    <p:sldId id="358" r:id="rId100"/>
    <p:sldId id="367" r:id="rId101"/>
    <p:sldId id="370" r:id="rId102"/>
    <p:sldId id="371" r:id="rId103"/>
    <p:sldId id="372" r:id="rId104"/>
    <p:sldId id="373" r:id="rId105"/>
    <p:sldId id="374" r:id="rId106"/>
    <p:sldId id="379" r:id="rId107"/>
    <p:sldId id="380" r:id="rId108"/>
    <p:sldId id="381" r:id="rId109"/>
    <p:sldId id="383" r:id="rId110"/>
    <p:sldId id="364" r:id="rId111"/>
    <p:sldId id="384" r:id="rId112"/>
    <p:sldId id="375" r:id="rId113"/>
    <p:sldId id="385" r:id="rId114"/>
    <p:sldId id="376" r:id="rId115"/>
    <p:sldId id="377" r:id="rId116"/>
    <p:sldId id="378" r:id="rId117"/>
    <p:sldId id="382" r:id="rId118"/>
    <p:sldId id="386" r:id="rId119"/>
    <p:sldId id="387" r:id="rId120"/>
    <p:sldId id="388"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84" d="100"/>
          <a:sy n="84" d="100"/>
        </p:scale>
        <p:origin x="21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674894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51420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52346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3025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699AB3B-D14C-49F0-A691-7FB47B63B695}" type="datetimeFigureOut">
              <a:rPr lang="en-IN" smtClean="0"/>
              <a:t>14-12-2022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79473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699AB3B-D14C-49F0-A691-7FB47B63B695}"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94765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699AB3B-D14C-49F0-A691-7FB47B63B695}" type="datetimeFigureOut">
              <a:rPr lang="en-IN" smtClean="0"/>
              <a:t>14-12-2022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0447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699AB3B-D14C-49F0-A691-7FB47B63B695}" type="datetimeFigureOut">
              <a:rPr lang="en-IN" smtClean="0"/>
              <a:t>14-12-2022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02038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9AB3B-D14C-49F0-A691-7FB47B63B695}" type="datetimeFigureOut">
              <a:rPr lang="en-IN" smtClean="0"/>
              <a:t>14-12-2022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93176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99AB3B-D14C-49F0-A691-7FB47B63B695}"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90150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99AB3B-D14C-49F0-A691-7FB47B63B695}" type="datetimeFigureOut">
              <a:rPr lang="en-IN" smtClean="0"/>
              <a:t>14-12-2022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172755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9AB3B-D14C-49F0-A691-7FB47B63B695}" type="datetimeFigureOut">
              <a:rPr lang="en-IN" smtClean="0"/>
              <a:t>14-12-2022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E0801-09FA-49C3-8792-F82F287D6D55}" type="slidenum">
              <a:rPr lang="en-IN" smtClean="0"/>
              <a:t>‹#›</a:t>
            </a:fld>
            <a:endParaRPr lang="en-IN"/>
          </a:p>
        </p:txBody>
      </p:sp>
    </p:spTree>
    <p:extLst>
      <p:ext uri="{BB962C8B-B14F-4D97-AF65-F5344CB8AC3E}">
        <p14:creationId xmlns:p14="http://schemas.microsoft.com/office/powerpoint/2010/main" val="1797366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geeksforgeeks.org/software-engineering-mock-introduction/"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medium.com/javarevisited/5-free-html-and-css-courses-to-learn-front-end-web-development-online-8b04517c6ecb?source=collection_home---4------0-----------------------"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springfox.github.io/springfox/javadoc/current/springfox/documentation/spi/DocumentationType.html" TargetMode="External"/><Relationship Id="rId2" Type="http://schemas.openxmlformats.org/officeDocument/2006/relationships/hyperlink" Target="https://springfox.github.io/springfox/javadoc/current/springfox/documentation/spring/web/plugins/Docket.html#%3Cinit%3E(springfox.documentation.spi.DocumentationType)"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12factor.net/dependencies" TargetMode="External"/><Relationship Id="rId7" Type="http://schemas.openxmlformats.org/officeDocument/2006/relationships/hyperlink" Target="https://12factor.net/processes" TargetMode="External"/><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 Id="rId6" Type="http://schemas.openxmlformats.org/officeDocument/2006/relationships/hyperlink" Target="https://12factor.net/build-release-run" TargetMode="External"/><Relationship Id="rId5" Type="http://schemas.openxmlformats.org/officeDocument/2006/relationships/hyperlink" Target="https://12factor.net/backing-services" TargetMode="External"/><Relationship Id="rId4" Type="http://schemas.openxmlformats.org/officeDocument/2006/relationships/hyperlink" Target="https://12factor.net/confi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7" Type="http://schemas.openxmlformats.org/officeDocument/2006/relationships/hyperlink" Target="https://12factor.net/admin-processes" TargetMode="External"/><Relationship Id="rId2" Type="http://schemas.openxmlformats.org/officeDocument/2006/relationships/hyperlink" Target="https://12factor.net/port-binding" TargetMode="External"/><Relationship Id="rId1" Type="http://schemas.openxmlformats.org/officeDocument/2006/relationships/slideLayout" Target="../slideLayouts/slideLayout2.xml"/><Relationship Id="rId6" Type="http://schemas.openxmlformats.org/officeDocument/2006/relationships/hyperlink" Target="https://12factor.net/logs" TargetMode="External"/><Relationship Id="rId5" Type="http://schemas.openxmlformats.org/officeDocument/2006/relationships/hyperlink" Target="https://12factor.net/dev-prod-parity" TargetMode="External"/><Relationship Id="rId4" Type="http://schemas.openxmlformats.org/officeDocument/2006/relationships/hyperlink" Target="https://12factor.net/disposability"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hazelcast.com/glossary/microservices-architectur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spring.io/spring-boot/docs/1.3.8.RELEASE/reference/html/using-boot-build-systems.html#using-boot-dependency-managemen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tackify.com/how-to-build-microservices-with-java-ee-and-jbossforg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jenkov.com/tutorials/maven/maven-tutorial.html#maven-project-dependenci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200" dirty="0" smtClean="0"/>
              <a:t>Microservices and Spring Boot</a:t>
            </a:r>
            <a:endParaRPr lang="en-IN" sz="3200" dirty="0"/>
          </a:p>
        </p:txBody>
      </p:sp>
    </p:spTree>
    <p:extLst>
      <p:ext uri="{BB962C8B-B14F-4D97-AF65-F5344CB8AC3E}">
        <p14:creationId xmlns:p14="http://schemas.microsoft.com/office/powerpoint/2010/main" val="2470738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211580"/>
          </a:xfrm>
        </p:spPr>
        <p:txBody>
          <a:bodyPr>
            <a:normAutofit fontScale="90000"/>
          </a:bodyPr>
          <a:lstStyle/>
          <a:p>
            <a:r>
              <a:rPr lang="en-US" dirty="0"/>
              <a:t>Differentiate between Coupling and Cohesion</a:t>
            </a:r>
            <a:br>
              <a:rPr lang="en-US"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085863698"/>
              </p:ext>
            </p:extLst>
          </p:nvPr>
        </p:nvGraphicFramePr>
        <p:xfrm>
          <a:off x="-1" y="1097894"/>
          <a:ext cx="12192000" cy="5760107"/>
        </p:xfrm>
        <a:graphic>
          <a:graphicData uri="http://schemas.openxmlformats.org/drawingml/2006/table">
            <a:tbl>
              <a:tblPr/>
              <a:tblGrid>
                <a:gridCol w="6096000">
                  <a:extLst>
                    <a:ext uri="{9D8B030D-6E8A-4147-A177-3AD203B41FA5}">
                      <a16:colId xmlns:a16="http://schemas.microsoft.com/office/drawing/2014/main" val="12869984"/>
                    </a:ext>
                  </a:extLst>
                </a:gridCol>
                <a:gridCol w="6096000">
                  <a:extLst>
                    <a:ext uri="{9D8B030D-6E8A-4147-A177-3AD203B41FA5}">
                      <a16:colId xmlns:a16="http://schemas.microsoft.com/office/drawing/2014/main" val="2564654410"/>
                    </a:ext>
                  </a:extLst>
                </a:gridCol>
              </a:tblGrid>
              <a:tr h="515059">
                <a:tc>
                  <a:txBody>
                    <a:bodyPr/>
                    <a:lstStyle/>
                    <a:p>
                      <a:pPr algn="l" fontAlgn="t"/>
                      <a:r>
                        <a:rPr lang="en-IN" sz="1400" dirty="0">
                          <a:solidFill>
                            <a:srgbClr val="000000"/>
                          </a:solidFill>
                          <a:effectLst/>
                          <a:latin typeface="times new roman" panose="02020603050405020304" pitchFamily="18" charset="0"/>
                        </a:rPr>
                        <a:t>Coupling</a:t>
                      </a:r>
                    </a:p>
                  </a:txBody>
                  <a:tcPr marL="87965" marR="87965" marT="87965" marB="87965">
                    <a:lnL w="9525" cap="flat" cmpd="sng" algn="ctr">
                      <a:solidFill>
                        <a:srgbClr val="206E10"/>
                      </a:solidFill>
                      <a:prstDash val="solid"/>
                      <a:round/>
                      <a:headEnd type="none" w="med" len="med"/>
                      <a:tailEnd type="none" w="med" len="med"/>
                    </a:lnL>
                    <a:lnR w="9525" cap="flat" cmpd="sng" algn="ctr">
                      <a:solidFill>
                        <a:srgbClr val="206E10"/>
                      </a:solidFill>
                      <a:prstDash val="solid"/>
                      <a:round/>
                      <a:headEnd type="none" w="med" len="med"/>
                      <a:tailEnd type="none" w="med" len="med"/>
                    </a:lnR>
                    <a:lnT w="9525" cap="flat" cmpd="sng" algn="ctr">
                      <a:solidFill>
                        <a:srgbClr val="206E1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dirty="0">
                          <a:solidFill>
                            <a:srgbClr val="000000"/>
                          </a:solidFill>
                          <a:effectLst/>
                          <a:latin typeface="times new roman" panose="02020603050405020304" pitchFamily="18" charset="0"/>
                        </a:rPr>
                        <a:t>Cohesion</a:t>
                      </a:r>
                    </a:p>
                  </a:txBody>
                  <a:tcPr marL="87965" marR="87965" marT="87965" marB="87965">
                    <a:lnL w="9525" cap="flat" cmpd="sng" algn="ctr">
                      <a:solidFill>
                        <a:srgbClr val="206E10"/>
                      </a:solidFill>
                      <a:prstDash val="solid"/>
                      <a:round/>
                      <a:headEnd type="none" w="med" len="med"/>
                      <a:tailEnd type="none" w="med" len="med"/>
                    </a:lnL>
                    <a:lnR w="9525" cap="flat" cmpd="sng" algn="ctr">
                      <a:solidFill>
                        <a:srgbClr val="206E10"/>
                      </a:solidFill>
                      <a:prstDash val="solid"/>
                      <a:round/>
                      <a:headEnd type="none" w="med" len="med"/>
                      <a:tailEnd type="none" w="med" len="med"/>
                    </a:lnR>
                    <a:lnT w="9525" cap="flat" cmpd="sng" algn="ctr">
                      <a:solidFill>
                        <a:srgbClr val="206E1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203181931"/>
                  </a:ext>
                </a:extLst>
              </a:tr>
              <a:tr h="713823">
                <a:tc>
                  <a:txBody>
                    <a:bodyPr/>
                    <a:lstStyle/>
                    <a:p>
                      <a:pPr algn="just" fontAlgn="t"/>
                      <a:r>
                        <a:rPr lang="en-US" sz="1400">
                          <a:solidFill>
                            <a:srgbClr val="333333"/>
                          </a:solidFill>
                          <a:effectLst/>
                          <a:latin typeface="inter-regular"/>
                        </a:rPr>
                        <a:t>Coupling is also called Inter-Module Binding.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inter-regular"/>
                        </a:rPr>
                        <a:t>Cohesion is also called Intra-Module Binding.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5055870"/>
                  </a:ext>
                </a:extLst>
              </a:tr>
              <a:tr h="713823">
                <a:tc>
                  <a:txBody>
                    <a:bodyPr/>
                    <a:lstStyle/>
                    <a:p>
                      <a:pPr algn="just" fontAlgn="t"/>
                      <a:r>
                        <a:rPr lang="en-US" sz="1400">
                          <a:solidFill>
                            <a:srgbClr val="333333"/>
                          </a:solidFill>
                          <a:effectLst/>
                          <a:latin typeface="inter-regular"/>
                        </a:rPr>
                        <a:t>Coupling shows the relationships between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inter-regular"/>
                        </a:rPr>
                        <a:t>Cohesion shows the relationship within the module.</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77235562"/>
                  </a:ext>
                </a:extLst>
              </a:tr>
              <a:tr h="993145">
                <a:tc>
                  <a:txBody>
                    <a:bodyPr/>
                    <a:lstStyle/>
                    <a:p>
                      <a:pPr algn="just" fontAlgn="t"/>
                      <a:r>
                        <a:rPr lang="en-US" sz="1400">
                          <a:solidFill>
                            <a:srgbClr val="333333"/>
                          </a:solidFill>
                          <a:effectLst/>
                          <a:latin typeface="inter-regular"/>
                        </a:rPr>
                        <a:t>Coupling shows the relative </a:t>
                      </a:r>
                      <a:r>
                        <a:rPr lang="en-US" sz="1400" b="1">
                          <a:solidFill>
                            <a:srgbClr val="333333"/>
                          </a:solidFill>
                          <a:effectLst/>
                          <a:latin typeface="inter-bold"/>
                        </a:rPr>
                        <a:t>independence</a:t>
                      </a:r>
                      <a:r>
                        <a:rPr lang="en-US" sz="1400">
                          <a:solidFill>
                            <a:srgbClr val="333333"/>
                          </a:solidFill>
                          <a:effectLst/>
                          <a:latin typeface="inter-regular"/>
                        </a:rPr>
                        <a:t> between the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Cohesion shows the module's relative </a:t>
                      </a:r>
                      <a:r>
                        <a:rPr lang="en-US" sz="1400" b="1" dirty="0">
                          <a:solidFill>
                            <a:srgbClr val="333333"/>
                          </a:solidFill>
                          <a:effectLst/>
                          <a:latin typeface="inter-bold"/>
                        </a:rPr>
                        <a:t>functional</a:t>
                      </a:r>
                      <a:r>
                        <a:rPr lang="en-US" sz="1400" dirty="0">
                          <a:solidFill>
                            <a:srgbClr val="333333"/>
                          </a:solidFill>
                          <a:effectLst/>
                          <a:latin typeface="inter-regular"/>
                        </a:rPr>
                        <a:t> strength.</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49627689"/>
                  </a:ext>
                </a:extLst>
              </a:tr>
              <a:tr h="2110434">
                <a:tc>
                  <a:txBody>
                    <a:bodyPr/>
                    <a:lstStyle/>
                    <a:p>
                      <a:pPr algn="just" fontAlgn="t"/>
                      <a:r>
                        <a:rPr lang="en-US" sz="1400">
                          <a:solidFill>
                            <a:srgbClr val="333333"/>
                          </a:solidFill>
                          <a:effectLst/>
                          <a:latin typeface="inter-regular"/>
                        </a:rPr>
                        <a:t>While creating, you should aim for low coupling, i.e., dependency among modules should be less.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inter-regular"/>
                        </a:rPr>
                        <a:t>While creating you should aim for high cohesion, i.e., a cohesive component/ module focuses on a single function (i.e., single-mindedness) with little interaction with other modules of the system.</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13023472"/>
                  </a:ext>
                </a:extLst>
              </a:tr>
              <a:tr h="713823">
                <a:tc>
                  <a:txBody>
                    <a:bodyPr/>
                    <a:lstStyle/>
                    <a:p>
                      <a:pPr algn="just" fontAlgn="t"/>
                      <a:r>
                        <a:rPr lang="en-US" sz="1400">
                          <a:solidFill>
                            <a:srgbClr val="333333"/>
                          </a:solidFill>
                          <a:effectLst/>
                          <a:latin typeface="inter-regular"/>
                        </a:rPr>
                        <a:t>In coupling, modules are linked to the other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In cohesion, the module focuses on a single thing.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95257653"/>
                  </a:ext>
                </a:extLst>
              </a:tr>
            </a:tbl>
          </a:graphicData>
        </a:graphic>
      </p:graphicFrame>
    </p:spTree>
    <p:extLst>
      <p:ext uri="{BB962C8B-B14F-4D97-AF65-F5344CB8AC3E}">
        <p14:creationId xmlns:p14="http://schemas.microsoft.com/office/powerpoint/2010/main" val="13521433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51510"/>
          </a:xfrm>
        </p:spPr>
        <p:txBody>
          <a:bodyPr>
            <a:normAutofit fontScale="90000"/>
          </a:bodyPr>
          <a:lstStyle/>
          <a:p>
            <a:r>
              <a:rPr lang="en-IN" dirty="0" smtClean="0"/>
              <a:t>Swagger2 Dependency</a:t>
            </a:r>
            <a:endParaRPr lang="en-IN" dirty="0"/>
          </a:p>
        </p:txBody>
      </p:sp>
      <p:sp>
        <p:nvSpPr>
          <p:cNvPr id="3" name="Content Placeholder 2"/>
          <p:cNvSpPr>
            <a:spLocks noGrp="1"/>
          </p:cNvSpPr>
          <p:nvPr>
            <p:ph idx="1"/>
          </p:nvPr>
        </p:nvSpPr>
        <p:spPr>
          <a:xfrm>
            <a:off x="278130" y="979805"/>
            <a:ext cx="11723370" cy="4351338"/>
          </a:xfrm>
        </p:spPr>
        <p:txBody>
          <a:bodyPr>
            <a:normAutofit fontScale="85000" lnSpcReduction="20000"/>
          </a:bodyPr>
          <a:lstStyle/>
          <a:p>
            <a:pPr marL="0" indent="0">
              <a:buNone/>
            </a:pPr>
            <a:r>
              <a:rPr lang="en-IN" dirty="0"/>
              <a:t>&lt;dependency&gt;</a:t>
            </a:r>
          </a:p>
          <a:p>
            <a:pPr marL="0" indent="0">
              <a:buNone/>
            </a:pPr>
            <a:r>
              <a:rPr lang="en-IN" dirty="0"/>
              <a:t>			&lt;</a:t>
            </a:r>
            <a:r>
              <a:rPr lang="en-IN" dirty="0" err="1"/>
              <a:t>groupId</a:t>
            </a:r>
            <a:r>
              <a:rPr lang="en-IN" dirty="0"/>
              <a:t>&gt;</a:t>
            </a:r>
            <a:r>
              <a:rPr lang="en-IN" dirty="0" err="1"/>
              <a:t>io.springfox</a:t>
            </a:r>
            <a:r>
              <a:rPr lang="en-IN" dirty="0"/>
              <a:t>&lt;/</a:t>
            </a:r>
            <a:r>
              <a:rPr lang="en-IN" dirty="0" err="1"/>
              <a:t>groupId</a:t>
            </a:r>
            <a:r>
              <a:rPr lang="en-IN" dirty="0"/>
              <a:t>&gt;</a:t>
            </a:r>
          </a:p>
          <a:p>
            <a:pPr marL="0" indent="0">
              <a:buNone/>
            </a:pPr>
            <a:r>
              <a:rPr lang="en-IN" dirty="0"/>
              <a:t>			&lt;</a:t>
            </a:r>
            <a:r>
              <a:rPr lang="en-IN" dirty="0" err="1"/>
              <a:t>artifactId</a:t>
            </a:r>
            <a:r>
              <a:rPr lang="en-IN" dirty="0"/>
              <a:t>&gt;springfox-swagger2&lt;/</a:t>
            </a:r>
            <a:r>
              <a:rPr lang="en-IN" dirty="0" err="1"/>
              <a:t>artifactId</a:t>
            </a:r>
            <a:r>
              <a:rPr lang="en-IN" dirty="0"/>
              <a:t>&gt;</a:t>
            </a:r>
          </a:p>
          <a:p>
            <a:pPr marL="0" indent="0">
              <a:buNone/>
            </a:pPr>
            <a:r>
              <a:rPr lang="en-IN" dirty="0"/>
              <a:t>			&lt;version&gt;2.4.0&lt;/version&gt;</a:t>
            </a:r>
          </a:p>
          <a:p>
            <a:pPr marL="0" indent="0">
              <a:buNone/>
            </a:pPr>
            <a:r>
              <a:rPr lang="en-IN" dirty="0"/>
              <a:t>		&lt;/dependency&gt;</a:t>
            </a:r>
          </a:p>
          <a:p>
            <a:pPr marL="0" indent="0">
              <a:buNone/>
            </a:pPr>
            <a:endParaRPr lang="en-IN" dirty="0"/>
          </a:p>
          <a:p>
            <a:pPr marL="0" indent="0">
              <a:buNone/>
            </a:pPr>
            <a:r>
              <a:rPr lang="en-IN" dirty="0"/>
              <a:t>		&lt;dependency&gt;</a:t>
            </a:r>
          </a:p>
          <a:p>
            <a:pPr marL="0" indent="0">
              <a:buNone/>
            </a:pPr>
            <a:r>
              <a:rPr lang="en-IN" dirty="0"/>
              <a:t>			&lt;</a:t>
            </a:r>
            <a:r>
              <a:rPr lang="en-IN" dirty="0" err="1"/>
              <a:t>groupId</a:t>
            </a:r>
            <a:r>
              <a:rPr lang="en-IN" dirty="0"/>
              <a:t>&gt;</a:t>
            </a:r>
            <a:r>
              <a:rPr lang="en-IN" dirty="0" err="1"/>
              <a:t>io.springfox</a:t>
            </a:r>
            <a:r>
              <a:rPr lang="en-IN" dirty="0"/>
              <a:t>&lt;/</a:t>
            </a:r>
            <a:r>
              <a:rPr lang="en-IN" dirty="0" err="1"/>
              <a:t>groupId</a:t>
            </a:r>
            <a:r>
              <a:rPr lang="en-IN" dirty="0"/>
              <a:t>&gt;</a:t>
            </a:r>
          </a:p>
          <a:p>
            <a:pPr marL="0" indent="0">
              <a:buNone/>
            </a:pPr>
            <a:r>
              <a:rPr lang="en-IN" dirty="0"/>
              <a:t>			&lt;</a:t>
            </a:r>
            <a:r>
              <a:rPr lang="en-IN" dirty="0" err="1"/>
              <a:t>artifactId</a:t>
            </a:r>
            <a:r>
              <a:rPr lang="en-IN" dirty="0"/>
              <a:t>&gt;</a:t>
            </a:r>
            <a:r>
              <a:rPr lang="en-IN" dirty="0" err="1"/>
              <a:t>springfox</a:t>
            </a:r>
            <a:r>
              <a:rPr lang="en-IN" dirty="0"/>
              <a:t>-swagger-</a:t>
            </a:r>
            <a:r>
              <a:rPr lang="en-IN" dirty="0" err="1"/>
              <a:t>ui</a:t>
            </a:r>
            <a:r>
              <a:rPr lang="en-IN" dirty="0"/>
              <a:t>&lt;/</a:t>
            </a:r>
            <a:r>
              <a:rPr lang="en-IN" dirty="0" err="1"/>
              <a:t>artifactId</a:t>
            </a:r>
            <a:r>
              <a:rPr lang="en-IN" dirty="0"/>
              <a:t>&gt;</a:t>
            </a:r>
          </a:p>
          <a:p>
            <a:pPr marL="0" indent="0">
              <a:buNone/>
            </a:pPr>
            <a:r>
              <a:rPr lang="en-IN" dirty="0"/>
              <a:t>			&lt;version&gt;2.4.0&lt;/version&gt;</a:t>
            </a:r>
          </a:p>
          <a:p>
            <a:pPr marL="0" indent="0">
              <a:buNone/>
            </a:pPr>
            <a:r>
              <a:rPr lang="en-IN" dirty="0"/>
              <a:t>		&lt;/dependency&gt;</a:t>
            </a:r>
          </a:p>
        </p:txBody>
      </p:sp>
    </p:spTree>
    <p:extLst>
      <p:ext uri="{BB962C8B-B14F-4D97-AF65-F5344CB8AC3E}">
        <p14:creationId xmlns:p14="http://schemas.microsoft.com/office/powerpoint/2010/main" val="35518897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8898"/>
            <a:ext cx="10515600" cy="863174"/>
          </a:xfrm>
        </p:spPr>
        <p:txBody>
          <a:bodyPr/>
          <a:lstStyle/>
          <a:p>
            <a:r>
              <a:rPr lang="en-IN" dirty="0" smtClean="0"/>
              <a:t>Mockito</a:t>
            </a:r>
            <a:endParaRPr lang="en-IN" dirty="0"/>
          </a:p>
        </p:txBody>
      </p:sp>
      <p:sp>
        <p:nvSpPr>
          <p:cNvPr id="3" name="Content Placeholder 2"/>
          <p:cNvSpPr>
            <a:spLocks noGrp="1"/>
          </p:cNvSpPr>
          <p:nvPr>
            <p:ph idx="1"/>
          </p:nvPr>
        </p:nvSpPr>
        <p:spPr>
          <a:xfrm>
            <a:off x="155811" y="1307010"/>
            <a:ext cx="11799627" cy="4351338"/>
          </a:xfrm>
        </p:spPr>
        <p:txBody>
          <a:bodyPr/>
          <a:lstStyle/>
          <a:p>
            <a:r>
              <a:rPr lang="en-US" dirty="0"/>
              <a:t>Mockito is a mocking framework, JAVA-based library that is used for effective unit testing of JAVA applications</a:t>
            </a:r>
            <a:r>
              <a:rPr lang="en-US" dirty="0" smtClean="0"/>
              <a:t>.</a:t>
            </a:r>
          </a:p>
          <a:p>
            <a:r>
              <a:rPr lang="en-US" dirty="0" smtClean="0"/>
              <a:t> </a:t>
            </a:r>
            <a:r>
              <a:rPr lang="en-US" dirty="0"/>
              <a:t>Mockito is used to mock interfaces so that a dummy functionality can be added to a mock interface that can be used in unit testing. </a:t>
            </a:r>
            <a:endParaRPr lang="en-US" dirty="0" smtClean="0"/>
          </a:p>
          <a:p>
            <a:r>
              <a:rPr lang="en-US" dirty="0" smtClean="0"/>
              <a:t>How </a:t>
            </a:r>
            <a:r>
              <a:rPr lang="en-US" dirty="0"/>
              <a:t>to create unit tests with Mockito as well as how to use its APIs in a simple and intuitive way.</a:t>
            </a:r>
            <a:endParaRPr lang="en-IN" dirty="0"/>
          </a:p>
        </p:txBody>
      </p:sp>
    </p:spTree>
    <p:extLst>
      <p:ext uri="{BB962C8B-B14F-4D97-AF65-F5344CB8AC3E}">
        <p14:creationId xmlns:p14="http://schemas.microsoft.com/office/powerpoint/2010/main" val="2569491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What is Mocking?</a:t>
            </a:r>
            <a:br>
              <a:rPr lang="en-IN" dirty="0"/>
            </a:br>
            <a:endParaRPr lang="en-IN" dirty="0"/>
          </a:p>
        </p:txBody>
      </p:sp>
      <p:sp>
        <p:nvSpPr>
          <p:cNvPr id="3" name="Content Placeholder 2"/>
          <p:cNvSpPr>
            <a:spLocks noGrp="1"/>
          </p:cNvSpPr>
          <p:nvPr>
            <p:ph idx="1"/>
          </p:nvPr>
        </p:nvSpPr>
        <p:spPr>
          <a:xfrm>
            <a:off x="210402" y="1129589"/>
            <a:ext cx="11813275" cy="4351338"/>
          </a:xfrm>
        </p:spPr>
        <p:txBody>
          <a:bodyPr/>
          <a:lstStyle/>
          <a:p>
            <a:r>
              <a:rPr lang="en-US" dirty="0"/>
              <a:t>Mocking is a way to test the functionality of a class in isolation. </a:t>
            </a:r>
            <a:endParaRPr lang="en-US" dirty="0" smtClean="0"/>
          </a:p>
          <a:p>
            <a:r>
              <a:rPr lang="en-US" dirty="0" smtClean="0"/>
              <a:t>Mocking </a:t>
            </a:r>
            <a:r>
              <a:rPr lang="en-US" dirty="0"/>
              <a:t>does not require a database connection or properties file read or file server read to test a functionality. </a:t>
            </a:r>
            <a:endParaRPr lang="en-US" dirty="0" smtClean="0"/>
          </a:p>
          <a:p>
            <a:r>
              <a:rPr lang="en-US" dirty="0" smtClean="0"/>
              <a:t>Mock </a:t>
            </a:r>
            <a:r>
              <a:rPr lang="en-US" dirty="0"/>
              <a:t>objects do the mocking of the real service</a:t>
            </a:r>
            <a:r>
              <a:rPr lang="en-US" dirty="0" smtClean="0"/>
              <a:t>.</a:t>
            </a:r>
          </a:p>
          <a:p>
            <a:r>
              <a:rPr lang="en-US" dirty="0" smtClean="0"/>
              <a:t> </a:t>
            </a:r>
            <a:r>
              <a:rPr lang="en-US" dirty="0"/>
              <a:t>A mock object returns a dummy data corresponding to some dummy input passed to it.</a:t>
            </a:r>
            <a:endParaRPr lang="en-IN" dirty="0"/>
          </a:p>
        </p:txBody>
      </p:sp>
    </p:spTree>
    <p:extLst>
      <p:ext uri="{BB962C8B-B14F-4D97-AF65-F5344CB8AC3E}">
        <p14:creationId xmlns:p14="http://schemas.microsoft.com/office/powerpoint/2010/main" val="1786542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Mockito</a:t>
            </a:r>
            <a:br>
              <a:rPr lang="en-IN" dirty="0"/>
            </a:br>
            <a:endParaRPr lang="en-IN" dirty="0"/>
          </a:p>
        </p:txBody>
      </p:sp>
      <p:sp>
        <p:nvSpPr>
          <p:cNvPr id="3" name="Content Placeholder 2"/>
          <p:cNvSpPr>
            <a:spLocks noGrp="1"/>
          </p:cNvSpPr>
          <p:nvPr>
            <p:ph idx="1"/>
          </p:nvPr>
        </p:nvSpPr>
        <p:spPr>
          <a:xfrm>
            <a:off x="169458" y="1102292"/>
            <a:ext cx="11826923" cy="5755707"/>
          </a:xfrm>
        </p:spPr>
        <p:txBody>
          <a:bodyPr>
            <a:normAutofit fontScale="92500" lnSpcReduction="20000"/>
          </a:bodyPr>
          <a:lstStyle/>
          <a:p>
            <a:r>
              <a:rPr lang="en-US" u="sng" dirty="0">
                <a:hlinkClick r:id="rId2"/>
              </a:rPr>
              <a:t>Mockito </a:t>
            </a:r>
            <a:r>
              <a:rPr lang="en-US" dirty="0"/>
              <a:t>is an open-source testing framework used for unit testing of Java applications. </a:t>
            </a:r>
            <a:endParaRPr lang="en-US" dirty="0" smtClean="0"/>
          </a:p>
          <a:p>
            <a:r>
              <a:rPr lang="en-US" dirty="0" smtClean="0"/>
              <a:t>It </a:t>
            </a:r>
            <a:r>
              <a:rPr lang="en-US" dirty="0"/>
              <a:t>plays a vital role in developing testable applications. </a:t>
            </a:r>
            <a:endParaRPr lang="en-US" dirty="0" smtClean="0"/>
          </a:p>
          <a:p>
            <a:r>
              <a:rPr lang="en-US" dirty="0" smtClean="0"/>
              <a:t>Mockito </a:t>
            </a:r>
            <a:r>
              <a:rPr lang="en-US" dirty="0"/>
              <a:t>is used to mock interfaces so that a dummy functionality can be added to a mock interface that can be used in Unit Testing. </a:t>
            </a:r>
            <a:endParaRPr lang="en-US" dirty="0" smtClean="0"/>
          </a:p>
          <a:p>
            <a:endParaRPr lang="en-US" dirty="0"/>
          </a:p>
          <a:p>
            <a:r>
              <a:rPr lang="en-US" dirty="0"/>
              <a:t>The primary objective of using the Mockito framework is to simplify the development of a test by mocking external dependencies and using them in the test code. </a:t>
            </a:r>
            <a:endParaRPr lang="en-US" dirty="0" smtClean="0"/>
          </a:p>
          <a:p>
            <a:r>
              <a:rPr lang="en-US" dirty="0"/>
              <a:t>use </a:t>
            </a:r>
            <a:r>
              <a:rPr lang="en-US" i="1" dirty="0"/>
              <a:t>@Mock</a:t>
            </a:r>
            <a:r>
              <a:rPr lang="en-US" dirty="0"/>
              <a:t> to create and inject mocked instances without having to call </a:t>
            </a:r>
            <a:r>
              <a:rPr lang="en-US" i="1" dirty="0" err="1"/>
              <a:t>Mockito.mock</a:t>
            </a:r>
            <a:r>
              <a:rPr lang="en-US" dirty="0"/>
              <a:t> manually</a:t>
            </a:r>
            <a:r>
              <a:rPr lang="en-US" dirty="0" smtClean="0"/>
              <a:t>.</a:t>
            </a:r>
          </a:p>
          <a:p>
            <a:r>
              <a:rPr lang="en-US" i="1" dirty="0"/>
              <a:t>@</a:t>
            </a:r>
            <a:r>
              <a:rPr lang="en-US" i="1" dirty="0" err="1"/>
              <a:t>InjectMocks</a:t>
            </a:r>
            <a:r>
              <a:rPr lang="en-US" dirty="0"/>
              <a:t> annotation to inject mock fields into the tested object automatically.</a:t>
            </a:r>
            <a:endParaRPr lang="en-US" dirty="0" smtClean="0"/>
          </a:p>
          <a:p>
            <a:endParaRPr lang="en-US" dirty="0"/>
          </a:p>
          <a:p>
            <a:r>
              <a:rPr lang="en-US" b="1" i="1" dirty="0"/>
              <a:t>@Mock creates a mock, and @</a:t>
            </a:r>
            <a:r>
              <a:rPr lang="en-US" b="1" i="1" dirty="0" err="1"/>
              <a:t>InjectMocks</a:t>
            </a:r>
            <a:r>
              <a:rPr lang="en-US" b="1" i="1" dirty="0"/>
              <a:t> creates an instance of the class and injects the mocks that are created with the @Mock annotations into this instance.</a:t>
            </a:r>
            <a:endParaRPr lang="en-IN" dirty="0"/>
          </a:p>
        </p:txBody>
      </p:sp>
    </p:spTree>
    <p:extLst>
      <p:ext uri="{BB962C8B-B14F-4D97-AF65-F5344CB8AC3E}">
        <p14:creationId xmlns:p14="http://schemas.microsoft.com/office/powerpoint/2010/main" val="1716716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0627"/>
          </a:xfrm>
        </p:spPr>
        <p:txBody>
          <a:bodyPr/>
          <a:lstStyle/>
          <a:p>
            <a:r>
              <a:rPr lang="en-IN" dirty="0" smtClean="0"/>
              <a:t>@Mock</a:t>
            </a:r>
            <a:endParaRPr lang="en-IN" dirty="0"/>
          </a:p>
        </p:txBody>
      </p:sp>
      <p:sp>
        <p:nvSpPr>
          <p:cNvPr id="3" name="Content Placeholder 2"/>
          <p:cNvSpPr>
            <a:spLocks noGrp="1"/>
          </p:cNvSpPr>
          <p:nvPr>
            <p:ph idx="1"/>
          </p:nvPr>
        </p:nvSpPr>
        <p:spPr>
          <a:xfrm>
            <a:off x="251347" y="1102293"/>
            <a:ext cx="11813274" cy="5448631"/>
          </a:xfrm>
        </p:spPr>
        <p:txBody>
          <a:bodyPr>
            <a:normAutofit fontScale="92500" lnSpcReduction="20000"/>
          </a:bodyPr>
          <a:lstStyle/>
          <a:p>
            <a:r>
              <a:rPr lang="en-US" dirty="0"/>
              <a:t> It is used to mock the objects that helps in minimizing the repetitive mock objects. </a:t>
            </a:r>
            <a:endParaRPr lang="en-US" dirty="0" smtClean="0"/>
          </a:p>
          <a:p>
            <a:endParaRPr lang="en-US" dirty="0" smtClean="0"/>
          </a:p>
          <a:p>
            <a:r>
              <a:rPr lang="en-US" dirty="0" smtClean="0"/>
              <a:t>It </a:t>
            </a:r>
            <a:r>
              <a:rPr lang="en-US" dirty="0"/>
              <a:t>makes the test code and verification error easier to read as parameter names (field names) are used to identify the mocks. </a:t>
            </a:r>
            <a:endParaRPr lang="en-US" dirty="0" smtClean="0"/>
          </a:p>
          <a:p>
            <a:endParaRPr lang="en-US" dirty="0" smtClean="0"/>
          </a:p>
          <a:p>
            <a:r>
              <a:rPr lang="en-US" dirty="0" smtClean="0"/>
              <a:t>The </a:t>
            </a:r>
            <a:r>
              <a:rPr lang="en-US" dirty="0"/>
              <a:t>@Mock annotation is available in the </a:t>
            </a:r>
            <a:r>
              <a:rPr lang="en-US" b="1" dirty="0" err="1"/>
              <a:t>org.mockito</a:t>
            </a:r>
            <a:r>
              <a:rPr lang="en-US" dirty="0"/>
              <a:t> package</a:t>
            </a:r>
            <a:r>
              <a:rPr lang="en-US" dirty="0" smtClean="0"/>
              <a:t>.</a:t>
            </a:r>
          </a:p>
          <a:p>
            <a:endParaRPr lang="en-US" dirty="0" smtClean="0"/>
          </a:p>
          <a:p>
            <a:r>
              <a:rPr lang="en-US" dirty="0"/>
              <a:t>Mock: a dummy piece of code that you verify is called correctly as part of the test. Substitutes for real working code</a:t>
            </a:r>
            <a:r>
              <a:rPr lang="en-US" dirty="0" smtClean="0"/>
              <a:t>.</a:t>
            </a:r>
          </a:p>
          <a:p>
            <a:endParaRPr lang="en-US" dirty="0"/>
          </a:p>
          <a:p>
            <a:r>
              <a:rPr lang="en-US" dirty="0"/>
              <a:t>A mock is a fake class that can be examined after the test is finished for its interactions with the class under test. For example, you can ask it whether a method was called or how many times it was called.</a:t>
            </a:r>
            <a:br>
              <a:rPr lang="en-US" dirty="0"/>
            </a:br>
            <a:endParaRPr lang="en-IN" dirty="0"/>
          </a:p>
        </p:txBody>
      </p:sp>
    </p:spTree>
    <p:extLst>
      <p:ext uri="{BB962C8B-B14F-4D97-AF65-F5344CB8AC3E}">
        <p14:creationId xmlns:p14="http://schemas.microsoft.com/office/powerpoint/2010/main" val="1860598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8866"/>
          </a:xfrm>
        </p:spPr>
        <p:txBody>
          <a:bodyPr/>
          <a:lstStyle/>
          <a:p>
            <a:r>
              <a:rPr lang="en-IN" b="1" dirty="0"/>
              <a:t>@</a:t>
            </a:r>
            <a:r>
              <a:rPr lang="en-IN" b="1" dirty="0" err="1"/>
              <a:t>InjectMocks</a:t>
            </a:r>
            <a:endParaRPr lang="en-IN" dirty="0"/>
          </a:p>
        </p:txBody>
      </p:sp>
      <p:sp>
        <p:nvSpPr>
          <p:cNvPr id="3" name="Content Placeholder 2"/>
          <p:cNvSpPr>
            <a:spLocks noGrp="1"/>
          </p:cNvSpPr>
          <p:nvPr>
            <p:ph idx="1"/>
          </p:nvPr>
        </p:nvSpPr>
        <p:spPr>
          <a:xfrm>
            <a:off x="0" y="1006759"/>
            <a:ext cx="11914496" cy="4351338"/>
          </a:xfrm>
        </p:spPr>
        <p:txBody>
          <a:bodyPr/>
          <a:lstStyle/>
          <a:p>
            <a:r>
              <a:rPr lang="en-US" dirty="0"/>
              <a:t>It marks a field or parameter on which the injection should be performed. </a:t>
            </a:r>
            <a:endParaRPr lang="en-US" dirty="0" smtClean="0"/>
          </a:p>
          <a:p>
            <a:r>
              <a:rPr lang="en-US" dirty="0" smtClean="0"/>
              <a:t>It </a:t>
            </a:r>
            <a:r>
              <a:rPr lang="en-US" dirty="0"/>
              <a:t>allows shorthand mock and spy injections and minimizes the repetitive mocks and spy injection. </a:t>
            </a:r>
            <a:endParaRPr lang="en-US" dirty="0" smtClean="0"/>
          </a:p>
          <a:p>
            <a:r>
              <a:rPr lang="en-US" dirty="0" smtClean="0"/>
              <a:t>In </a:t>
            </a:r>
            <a:r>
              <a:rPr lang="en-US" dirty="0"/>
              <a:t>Mockito, the mocks are injected either by setter injection, constructor injection, and property injection. </a:t>
            </a:r>
            <a:endParaRPr lang="en-US" dirty="0" smtClean="0"/>
          </a:p>
          <a:p>
            <a:r>
              <a:rPr lang="en-US" dirty="0" smtClean="0"/>
              <a:t>The </a:t>
            </a:r>
            <a:r>
              <a:rPr lang="en-US" dirty="0"/>
              <a:t>@</a:t>
            </a:r>
            <a:r>
              <a:rPr lang="en-US" dirty="0" err="1"/>
              <a:t>InjectMocks</a:t>
            </a:r>
            <a:r>
              <a:rPr lang="en-US" dirty="0"/>
              <a:t> annotation is available in the </a:t>
            </a:r>
            <a:r>
              <a:rPr lang="en-US" b="1" dirty="0" err="1"/>
              <a:t>org.mockito</a:t>
            </a:r>
            <a:r>
              <a:rPr lang="en-US" dirty="0"/>
              <a:t> package.</a:t>
            </a:r>
            <a:endParaRPr lang="en-IN" dirty="0"/>
          </a:p>
        </p:txBody>
      </p:sp>
    </p:spTree>
    <p:extLst>
      <p:ext uri="{BB962C8B-B14F-4D97-AF65-F5344CB8AC3E}">
        <p14:creationId xmlns:p14="http://schemas.microsoft.com/office/powerpoint/2010/main" val="38210855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stub</a:t>
            </a:r>
            <a:endParaRPr lang="en-IN" dirty="0"/>
          </a:p>
        </p:txBody>
      </p:sp>
      <p:sp>
        <p:nvSpPr>
          <p:cNvPr id="3" name="Content Placeholder 2"/>
          <p:cNvSpPr>
            <a:spLocks noGrp="1"/>
          </p:cNvSpPr>
          <p:nvPr>
            <p:ph idx="1"/>
          </p:nvPr>
        </p:nvSpPr>
        <p:spPr>
          <a:xfrm>
            <a:off x="196756" y="1325563"/>
            <a:ext cx="11799626" cy="4351338"/>
          </a:xfrm>
        </p:spPr>
        <p:txBody>
          <a:bodyPr>
            <a:normAutofit fontScale="92500" lnSpcReduction="20000"/>
          </a:bodyPr>
          <a:lstStyle/>
          <a:p>
            <a:r>
              <a:rPr lang="en-US" dirty="0"/>
              <a:t>A stub is </a:t>
            </a:r>
            <a:r>
              <a:rPr lang="en-US" b="1" dirty="0"/>
              <a:t>a fake class that comes with preprogrammed return values</a:t>
            </a:r>
            <a:r>
              <a:rPr lang="en-US" dirty="0"/>
              <a:t>. </a:t>
            </a:r>
            <a:endParaRPr lang="en-US" dirty="0" smtClean="0"/>
          </a:p>
          <a:p>
            <a:r>
              <a:rPr lang="en-US" dirty="0" smtClean="0"/>
              <a:t>It's </a:t>
            </a:r>
            <a:r>
              <a:rPr lang="en-US" dirty="0"/>
              <a:t>injected into the class under test to give you absolute control over what's being tested as input. </a:t>
            </a:r>
            <a:endParaRPr lang="en-US" dirty="0" smtClean="0"/>
          </a:p>
          <a:p>
            <a:r>
              <a:rPr lang="en-US" dirty="0" smtClean="0"/>
              <a:t>A </a:t>
            </a:r>
            <a:r>
              <a:rPr lang="en-US" dirty="0"/>
              <a:t>typical stub is a database connection that allows you to mimic any scenario without having a real </a:t>
            </a:r>
            <a:r>
              <a:rPr lang="en-US" dirty="0" smtClean="0"/>
              <a:t>database</a:t>
            </a:r>
          </a:p>
          <a:p>
            <a:endParaRPr lang="en-US" dirty="0"/>
          </a:p>
          <a:p>
            <a:r>
              <a:rPr lang="en-US" dirty="0"/>
              <a:t>Stub: a dummy piece of code that lets the test run, but you don't care what happens to it. Substitutes for real working code. </a:t>
            </a:r>
            <a:endParaRPr lang="en-US" dirty="0" smtClean="0"/>
          </a:p>
          <a:p>
            <a:endParaRPr lang="en-US" dirty="0"/>
          </a:p>
          <a:p>
            <a:r>
              <a:rPr lang="en-US" dirty="0"/>
              <a:t>Stubs are the objects that hold predefined data and uses it to give responses during tests. In other words, a stub is an object that resembles a real object with the minimum number of methods needed for a test. </a:t>
            </a:r>
            <a:endParaRPr lang="en-IN" dirty="0"/>
          </a:p>
        </p:txBody>
      </p:sp>
    </p:spTree>
    <p:extLst>
      <p:ext uri="{BB962C8B-B14F-4D97-AF65-F5344CB8AC3E}">
        <p14:creationId xmlns:p14="http://schemas.microsoft.com/office/powerpoint/2010/main" val="31853436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96036"/>
          </a:xfrm>
        </p:spPr>
        <p:txBody>
          <a:bodyPr/>
          <a:lstStyle/>
          <a:p>
            <a:r>
              <a:rPr lang="en-US" dirty="0"/>
              <a:t>MockMvc</a:t>
            </a:r>
            <a:endParaRPr lang="en-IN" dirty="0"/>
          </a:p>
        </p:txBody>
      </p:sp>
      <p:sp>
        <p:nvSpPr>
          <p:cNvPr id="3" name="Content Placeholder 2"/>
          <p:cNvSpPr>
            <a:spLocks noGrp="1"/>
          </p:cNvSpPr>
          <p:nvPr>
            <p:ph idx="1"/>
          </p:nvPr>
        </p:nvSpPr>
        <p:spPr>
          <a:xfrm>
            <a:off x="-1" y="1061350"/>
            <a:ext cx="12064621" cy="4351338"/>
          </a:xfrm>
        </p:spPr>
        <p:txBody>
          <a:bodyPr/>
          <a:lstStyle/>
          <a:p>
            <a:r>
              <a:rPr lang="en-US" dirty="0"/>
              <a:t>MockMvc is a Spring Boot test tool class that lets you </a:t>
            </a:r>
            <a:r>
              <a:rPr lang="en-US" b="1" dirty="0"/>
              <a:t>test controllers without needing to start an HTTP server</a:t>
            </a:r>
            <a:r>
              <a:rPr lang="en-US" dirty="0" smtClean="0"/>
              <a:t>.</a:t>
            </a:r>
          </a:p>
          <a:p>
            <a:r>
              <a:rPr lang="en-US" dirty="0" smtClean="0"/>
              <a:t> </a:t>
            </a:r>
            <a:r>
              <a:rPr lang="en-US" dirty="0"/>
              <a:t>In these tests the application context is loaded and you can test the web layer as if i's receiving the requests from the HTTP server without the hustle of actually starting it</a:t>
            </a:r>
            <a:r>
              <a:rPr lang="en-US" dirty="0" smtClean="0"/>
              <a:t>.</a:t>
            </a:r>
          </a:p>
          <a:p>
            <a:r>
              <a:rPr lang="en-US" i="1" dirty="0"/>
              <a:t>MockMvc</a:t>
            </a:r>
            <a:r>
              <a:rPr lang="en-US" dirty="0"/>
              <a:t> provides support for Spring MVC testing.</a:t>
            </a:r>
            <a:r>
              <a:rPr lang="en-US" b="1" dirty="0"/>
              <a:t> It encapsulates all web application beans and makes them available for testing</a:t>
            </a:r>
            <a:r>
              <a:rPr lang="en-US" b="1" dirty="0" smtClean="0"/>
              <a:t>.</a:t>
            </a:r>
          </a:p>
          <a:p>
            <a:r>
              <a:rPr lang="en-US" i="1" dirty="0"/>
              <a:t>jsonPath</a:t>
            </a:r>
            <a:r>
              <a:rPr lang="en-US" dirty="0"/>
              <a:t>, which extracts the response content and provides the requested value.</a:t>
            </a:r>
            <a:endParaRPr lang="en-IN" dirty="0"/>
          </a:p>
        </p:txBody>
      </p:sp>
    </p:spTree>
    <p:extLst>
      <p:ext uri="{BB962C8B-B14F-4D97-AF65-F5344CB8AC3E}">
        <p14:creationId xmlns:p14="http://schemas.microsoft.com/office/powerpoint/2010/main" val="3012377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82388"/>
          </a:xfrm>
        </p:spPr>
        <p:txBody>
          <a:bodyPr>
            <a:normAutofit fontScale="90000"/>
          </a:bodyPr>
          <a:lstStyle/>
          <a:p>
            <a:r>
              <a:rPr lang="en-IN" dirty="0" err="1" smtClean="0"/>
              <a:t>MockBean</a:t>
            </a:r>
            <a:endParaRPr lang="en-IN" dirty="0"/>
          </a:p>
        </p:txBody>
      </p:sp>
      <p:sp>
        <p:nvSpPr>
          <p:cNvPr id="3" name="Content Placeholder 2"/>
          <p:cNvSpPr>
            <a:spLocks noGrp="1"/>
          </p:cNvSpPr>
          <p:nvPr>
            <p:ph idx="1"/>
          </p:nvPr>
        </p:nvSpPr>
        <p:spPr>
          <a:xfrm>
            <a:off x="169459" y="1047702"/>
            <a:ext cx="11867866" cy="4351338"/>
          </a:xfrm>
        </p:spPr>
        <p:txBody>
          <a:bodyPr/>
          <a:lstStyle/>
          <a:p>
            <a:r>
              <a:rPr lang="en-US" dirty="0"/>
              <a:t>@</a:t>
            </a:r>
            <a:r>
              <a:rPr lang="en-US" dirty="0" err="1"/>
              <a:t>MockBean</a:t>
            </a:r>
            <a:r>
              <a:rPr lang="en-US" dirty="0"/>
              <a:t> annotation is </a:t>
            </a:r>
            <a:r>
              <a:rPr lang="en-US" b="1" dirty="0"/>
              <a:t>used to create and place mocks into Spring Application Contexts</a:t>
            </a:r>
            <a:r>
              <a:rPr lang="en-US" dirty="0"/>
              <a:t>. If Spring Application Context does already have a bean of the same type then this bean will be replaced with a mock object. Otherwise, a new bean(mock) will be created and added to Spring Application Context.</a:t>
            </a:r>
            <a:endParaRPr lang="en-IN" dirty="0"/>
          </a:p>
        </p:txBody>
      </p:sp>
    </p:spTree>
    <p:extLst>
      <p:ext uri="{BB962C8B-B14F-4D97-AF65-F5344CB8AC3E}">
        <p14:creationId xmlns:p14="http://schemas.microsoft.com/office/powerpoint/2010/main" val="8518005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11530" y="560071"/>
            <a:ext cx="10709910" cy="5852160"/>
          </a:xfrm>
          <a:prstGeom prst="rect">
            <a:avLst/>
          </a:prstGeom>
        </p:spPr>
      </p:pic>
    </p:spTree>
    <p:extLst>
      <p:ext uri="{BB962C8B-B14F-4D97-AF65-F5344CB8AC3E}">
        <p14:creationId xmlns:p14="http://schemas.microsoft.com/office/powerpoint/2010/main" val="12583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45820"/>
          </a:xfrm>
        </p:spPr>
        <p:txBody>
          <a:bodyPr/>
          <a:lstStyle/>
          <a:p>
            <a:r>
              <a:rPr lang="en-IN" dirty="0" smtClean="0"/>
              <a:t>Monolithic Arch</a:t>
            </a:r>
            <a:endParaRPr lang="en-IN" dirty="0"/>
          </a:p>
        </p:txBody>
      </p:sp>
      <p:pic>
        <p:nvPicPr>
          <p:cNvPr id="5" name="Picture 4"/>
          <p:cNvPicPr>
            <a:picLocks noChangeAspect="1"/>
          </p:cNvPicPr>
          <p:nvPr/>
        </p:nvPicPr>
        <p:blipFill>
          <a:blip r:embed="rId2"/>
          <a:stretch>
            <a:fillRect/>
          </a:stretch>
        </p:blipFill>
        <p:spPr>
          <a:xfrm>
            <a:off x="1" y="665018"/>
            <a:ext cx="12192000" cy="6192982"/>
          </a:xfrm>
          <a:prstGeom prst="rect">
            <a:avLst/>
          </a:prstGeom>
        </p:spPr>
      </p:pic>
    </p:spTree>
    <p:extLst>
      <p:ext uri="{BB962C8B-B14F-4D97-AF65-F5344CB8AC3E}">
        <p14:creationId xmlns:p14="http://schemas.microsoft.com/office/powerpoint/2010/main" val="28056877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57250"/>
          </a:xfrm>
        </p:spPr>
        <p:txBody>
          <a:bodyPr/>
          <a:lstStyle/>
          <a:p>
            <a:r>
              <a:rPr lang="en-US" b="1" dirty="0"/>
              <a:t>WADL</a:t>
            </a:r>
            <a:endParaRPr lang="en-IN" dirty="0"/>
          </a:p>
        </p:txBody>
      </p:sp>
      <p:sp>
        <p:nvSpPr>
          <p:cNvPr id="3" name="Content Placeholder 2"/>
          <p:cNvSpPr>
            <a:spLocks noGrp="1"/>
          </p:cNvSpPr>
          <p:nvPr>
            <p:ph idx="1"/>
          </p:nvPr>
        </p:nvSpPr>
        <p:spPr>
          <a:xfrm>
            <a:off x="163830" y="1014094"/>
            <a:ext cx="11906250" cy="5661025"/>
          </a:xfrm>
        </p:spPr>
        <p:txBody>
          <a:bodyPr>
            <a:normAutofit fontScale="92500" lnSpcReduction="20000"/>
          </a:bodyPr>
          <a:lstStyle/>
          <a:p>
            <a:r>
              <a:rPr lang="en-US" b="1" dirty="0"/>
              <a:t>WADL</a:t>
            </a:r>
            <a:r>
              <a:rPr lang="en-US" dirty="0"/>
              <a:t> is acronym for Web Application Description Language. </a:t>
            </a:r>
            <a:endParaRPr lang="en-US" dirty="0" smtClean="0"/>
          </a:p>
          <a:p>
            <a:r>
              <a:rPr lang="en-US" dirty="0" smtClean="0"/>
              <a:t>WADL </a:t>
            </a:r>
            <a:r>
              <a:rPr lang="en-US" dirty="0"/>
              <a:t>is championed by Sun Microsystems. WADL is lightweight, easier to understand, and easier to write than WSDL. </a:t>
            </a:r>
            <a:endParaRPr lang="en-US" dirty="0" smtClean="0"/>
          </a:p>
          <a:p>
            <a:r>
              <a:rPr lang="en-US" dirty="0" smtClean="0"/>
              <a:t>In </a:t>
            </a:r>
            <a:r>
              <a:rPr lang="en-US" dirty="0"/>
              <a:t>some respects, it is not as flexible as WSDL (no binding to SMTP servers), but it is sufficient for any REST service and much less verbose</a:t>
            </a:r>
            <a:r>
              <a:rPr lang="en-US" dirty="0" smtClean="0"/>
              <a:t>.</a:t>
            </a:r>
          </a:p>
          <a:p>
            <a:r>
              <a:rPr lang="en-US" dirty="0"/>
              <a:t>WADL is a machine readable XML description of HTTP based web-services.</a:t>
            </a:r>
          </a:p>
          <a:p>
            <a:r>
              <a:rPr lang="en-US" dirty="0"/>
              <a:t>WADL is intended to simplify the reuse of web services that are based on the existing HTTP architecture of the Web.</a:t>
            </a:r>
          </a:p>
          <a:p>
            <a:r>
              <a:rPr lang="en-US" dirty="0"/>
              <a:t>It is platform and language independent and aims to promote the reuse of applications beyond the basic use in a web browser.</a:t>
            </a:r>
          </a:p>
          <a:p>
            <a:r>
              <a:rPr lang="en-US" dirty="0"/>
              <a:t>WADL was submitted to the World Wide Web Consortium by Sun Microsystems on 31 August, 2009, however the consortium has no current plans to standardize it.</a:t>
            </a:r>
          </a:p>
          <a:p>
            <a:r>
              <a:rPr lang="en-US" dirty="0"/>
              <a:t>The service is described using a set of resource elements.</a:t>
            </a:r>
          </a:p>
          <a:p>
            <a:r>
              <a:rPr lang="en-US" dirty="0"/>
              <a:t>Each resource contains </a:t>
            </a:r>
            <a:r>
              <a:rPr lang="en-US" dirty="0" err="1"/>
              <a:t>param</a:t>
            </a:r>
            <a:r>
              <a:rPr lang="en-US" dirty="0"/>
              <a:t> elements to describe the inputs, and method elements which describe the request and response of a resource.</a:t>
            </a:r>
          </a:p>
          <a:p>
            <a:endParaRPr lang="en-IN" dirty="0"/>
          </a:p>
        </p:txBody>
      </p:sp>
    </p:spTree>
    <p:extLst>
      <p:ext uri="{BB962C8B-B14F-4D97-AF65-F5344CB8AC3E}">
        <p14:creationId xmlns:p14="http://schemas.microsoft.com/office/powerpoint/2010/main" val="33686968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77240"/>
          </a:xfrm>
        </p:spPr>
        <p:txBody>
          <a:bodyPr/>
          <a:lstStyle/>
          <a:p>
            <a:r>
              <a:rPr lang="en-IN" dirty="0"/>
              <a:t>Swagger for Rest </a:t>
            </a:r>
            <a:r>
              <a:rPr lang="en-IN" dirty="0" err="1"/>
              <a:t>api</a:t>
            </a:r>
            <a:r>
              <a:rPr lang="en-IN" dirty="0"/>
              <a:t> documentation</a:t>
            </a:r>
          </a:p>
        </p:txBody>
      </p:sp>
      <p:sp>
        <p:nvSpPr>
          <p:cNvPr id="3" name="Content Placeholder 2"/>
          <p:cNvSpPr>
            <a:spLocks noGrp="1"/>
          </p:cNvSpPr>
          <p:nvPr>
            <p:ph idx="1"/>
          </p:nvPr>
        </p:nvSpPr>
        <p:spPr>
          <a:xfrm>
            <a:off x="152400" y="991235"/>
            <a:ext cx="12039600" cy="4351338"/>
          </a:xfrm>
        </p:spPr>
        <p:txBody>
          <a:bodyPr>
            <a:normAutofit fontScale="92500" lnSpcReduction="10000"/>
          </a:bodyPr>
          <a:lstStyle/>
          <a:p>
            <a:r>
              <a:rPr lang="en-US" dirty="0"/>
              <a:t>Swagger is a specification for documenting REST API. It specifies the format (URL, method, and representation) to describe REST web services. </a:t>
            </a:r>
            <a:endParaRPr lang="en-US" dirty="0" smtClean="0"/>
          </a:p>
          <a:p>
            <a:r>
              <a:rPr lang="en-US" dirty="0"/>
              <a:t>Swagger is the most popular tool for designing, building and documenting RESTful APIs. It has nice integration with Spring Boot. </a:t>
            </a:r>
            <a:endParaRPr lang="en-US" dirty="0" smtClean="0"/>
          </a:p>
          <a:p>
            <a:r>
              <a:rPr lang="en-US" dirty="0" smtClean="0"/>
              <a:t>It </a:t>
            </a:r>
            <a:r>
              <a:rPr lang="en-US" dirty="0"/>
              <a:t>also provides tools to generate/compute the documentation from the application code</a:t>
            </a:r>
            <a:r>
              <a:rPr lang="en-US" dirty="0" smtClean="0"/>
              <a:t>.</a:t>
            </a:r>
            <a:endParaRPr lang="en-US" dirty="0"/>
          </a:p>
          <a:p>
            <a:r>
              <a:rPr lang="en-US" dirty="0" smtClean="0"/>
              <a:t>As </a:t>
            </a:r>
            <a:r>
              <a:rPr lang="en-US" dirty="0"/>
              <a:t>an application developer, we write web services using a framework, Swagger scans application code, and exposes the documentation on URL. </a:t>
            </a:r>
            <a:endParaRPr lang="en-US" dirty="0" smtClean="0"/>
          </a:p>
          <a:p>
            <a:r>
              <a:rPr lang="en-US" dirty="0" smtClean="0"/>
              <a:t>A </a:t>
            </a:r>
            <a:r>
              <a:rPr lang="en-US" dirty="0"/>
              <a:t>client can consume this URL and learn how to use REST web services: which HTTP methods to call on which URL, which input documents to send, which status code to expect, etc.</a:t>
            </a:r>
            <a:endParaRPr lang="en-IN" dirty="0"/>
          </a:p>
        </p:txBody>
      </p:sp>
    </p:spTree>
    <p:extLst>
      <p:ext uri="{BB962C8B-B14F-4D97-AF65-F5344CB8AC3E}">
        <p14:creationId xmlns:p14="http://schemas.microsoft.com/office/powerpoint/2010/main" val="1942981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Swagger?</a:t>
            </a:r>
            <a:br>
              <a:rPr lang="en-US" b="1" dirty="0"/>
            </a:br>
            <a:endParaRPr lang="en-IN" dirty="0"/>
          </a:p>
        </p:txBody>
      </p:sp>
      <p:sp>
        <p:nvSpPr>
          <p:cNvPr id="3" name="Content Placeholder 2"/>
          <p:cNvSpPr>
            <a:spLocks noGrp="1"/>
          </p:cNvSpPr>
          <p:nvPr>
            <p:ph idx="1"/>
          </p:nvPr>
        </p:nvSpPr>
        <p:spPr/>
        <p:txBody>
          <a:bodyPr>
            <a:normAutofit fontScale="85000" lnSpcReduction="20000"/>
          </a:bodyPr>
          <a:lstStyle/>
          <a:p>
            <a:r>
              <a:rPr lang="en-US" dirty="0" smtClean="0"/>
              <a:t>Swagger </a:t>
            </a:r>
            <a:r>
              <a:rPr lang="en-US" dirty="0"/>
              <a:t>is an open-source tool to develop APIs, interact with APIs, and mainly generate documentation for APIs</a:t>
            </a:r>
            <a:r>
              <a:rPr lang="en-US" dirty="0" smtClean="0"/>
              <a:t>.</a:t>
            </a:r>
          </a:p>
          <a:p>
            <a:endParaRPr lang="en-US" dirty="0"/>
          </a:p>
          <a:p>
            <a:r>
              <a:rPr lang="en-US" dirty="0"/>
              <a:t>Swagger (now the “Open API Initiative”) is a specification and framework for describing REST APIs using a common language that everyone can </a:t>
            </a:r>
            <a:r>
              <a:rPr lang="en-US" dirty="0" smtClean="0"/>
              <a:t>understand.</a:t>
            </a:r>
          </a:p>
          <a:p>
            <a:endParaRPr lang="en-US" dirty="0"/>
          </a:p>
          <a:p>
            <a:r>
              <a:rPr lang="en-US" dirty="0"/>
              <a:t>Swagger is an open source software framework backed by a large ecosystem of tools that helps developers design, build, document, and consume RESTful Web services.</a:t>
            </a:r>
            <a:endParaRPr lang="en-US" dirty="0" smtClean="0"/>
          </a:p>
          <a:p>
            <a:endParaRPr lang="en-US" dirty="0"/>
          </a:p>
          <a:p>
            <a:r>
              <a:rPr lang="en-US" b="1" dirty="0"/>
              <a:t>Swagger-UI</a:t>
            </a:r>
            <a:r>
              <a:rPr lang="en-US" dirty="0"/>
              <a:t> is for visual display which is easy for humans to understand by just browsing the </a:t>
            </a:r>
            <a:r>
              <a:rPr lang="en-US" dirty="0" err="1"/>
              <a:t>api</a:t>
            </a:r>
            <a:r>
              <a:rPr lang="en-US" dirty="0"/>
              <a:t> documentation.</a:t>
            </a:r>
          </a:p>
          <a:p>
            <a:endParaRPr lang="en-IN" dirty="0"/>
          </a:p>
        </p:txBody>
      </p:sp>
    </p:spTree>
    <p:extLst>
      <p:ext uri="{BB962C8B-B14F-4D97-AF65-F5344CB8AC3E}">
        <p14:creationId xmlns:p14="http://schemas.microsoft.com/office/powerpoint/2010/main" val="30559062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Spring Boot + Swagger2</a:t>
            </a:r>
            <a:br>
              <a:rPr lang="en-IN" dirty="0"/>
            </a:br>
            <a:endParaRPr lang="en-IN" dirty="0"/>
          </a:p>
        </p:txBody>
      </p:sp>
      <p:sp>
        <p:nvSpPr>
          <p:cNvPr id="3" name="Content Placeholder 2"/>
          <p:cNvSpPr>
            <a:spLocks noGrp="1"/>
          </p:cNvSpPr>
          <p:nvPr>
            <p:ph idx="1"/>
          </p:nvPr>
        </p:nvSpPr>
        <p:spPr>
          <a:xfrm>
            <a:off x="232410" y="979805"/>
            <a:ext cx="11871960" cy="4351338"/>
          </a:xfrm>
        </p:spPr>
        <p:txBody>
          <a:bodyPr>
            <a:normAutofit/>
          </a:bodyPr>
          <a:lstStyle/>
          <a:p>
            <a:r>
              <a:rPr lang="en-US" dirty="0"/>
              <a:t>Swagger is widely used for visualizing APIs, and with Swagger UI it provides online sandbox for frontend developers. </a:t>
            </a:r>
            <a:endParaRPr lang="en-US" dirty="0" smtClean="0"/>
          </a:p>
          <a:p>
            <a:r>
              <a:rPr lang="en-US" dirty="0"/>
              <a:t>Swagger is a tool, a specification and a complete framework implementation for producing the visual representation of RESTful Web Services. </a:t>
            </a:r>
            <a:endParaRPr lang="en-US" dirty="0" smtClean="0"/>
          </a:p>
          <a:p>
            <a:r>
              <a:rPr lang="en-US" dirty="0" smtClean="0"/>
              <a:t>It </a:t>
            </a:r>
            <a:r>
              <a:rPr lang="en-US" dirty="0"/>
              <a:t>enables documentation to be updated at the same pace as the server. </a:t>
            </a:r>
            <a:endParaRPr lang="en-US" dirty="0" smtClean="0"/>
          </a:p>
          <a:p>
            <a:r>
              <a:rPr lang="en-US" dirty="0" smtClean="0"/>
              <a:t>When </a:t>
            </a:r>
            <a:r>
              <a:rPr lang="en-US" dirty="0"/>
              <a:t>properly defined via Swagger, a consumer can understand and interact with the remote service with a minimal amount of implementation logic. </a:t>
            </a:r>
            <a:endParaRPr lang="en-US" dirty="0" smtClean="0"/>
          </a:p>
          <a:p>
            <a:r>
              <a:rPr lang="en-US" dirty="0" smtClean="0"/>
              <a:t>Thus </a:t>
            </a:r>
            <a:r>
              <a:rPr lang="en-US" dirty="0"/>
              <a:t>Swagger removes the guesswork in calling the service.</a:t>
            </a:r>
            <a:endParaRPr lang="en-IN" dirty="0"/>
          </a:p>
        </p:txBody>
      </p:sp>
    </p:spTree>
    <p:extLst>
      <p:ext uri="{BB962C8B-B14F-4D97-AF65-F5344CB8AC3E}">
        <p14:creationId xmlns:p14="http://schemas.microsoft.com/office/powerpoint/2010/main" val="11899258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do we need documentation for an API?</a:t>
            </a:r>
            <a:br>
              <a:rPr lang="en-US" b="1" dirty="0"/>
            </a:br>
            <a:endParaRPr lang="en-IN" dirty="0"/>
          </a:p>
        </p:txBody>
      </p:sp>
      <p:sp>
        <p:nvSpPr>
          <p:cNvPr id="3" name="Content Placeholder 2"/>
          <p:cNvSpPr>
            <a:spLocks noGrp="1"/>
          </p:cNvSpPr>
          <p:nvPr>
            <p:ph idx="1"/>
          </p:nvPr>
        </p:nvSpPr>
        <p:spPr/>
        <p:txBody>
          <a:bodyPr/>
          <a:lstStyle/>
          <a:p>
            <a:r>
              <a:rPr lang="en-US" dirty="0"/>
              <a:t>The API documentation is a technical content deliverable containing instructions about how to effectively use and integrate with an API. It’s a reference manual containing all the information required to work with the API, with details about the endpoints, functions, classes, return types, arguments, etc.</a:t>
            </a:r>
            <a:endParaRPr lang="en-IN" dirty="0"/>
          </a:p>
        </p:txBody>
      </p:sp>
    </p:spTree>
    <p:extLst>
      <p:ext uri="{BB962C8B-B14F-4D97-AF65-F5344CB8AC3E}">
        <p14:creationId xmlns:p14="http://schemas.microsoft.com/office/powerpoint/2010/main" val="27879354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fontScale="90000"/>
          </a:bodyPr>
          <a:lstStyle/>
          <a:p>
            <a:r>
              <a:rPr lang="en-US" b="1" dirty="0"/>
              <a:t>How Can Swagger be used to documenting APIs?</a:t>
            </a:r>
            <a:br>
              <a:rPr lang="en-US" b="1" dirty="0"/>
            </a:br>
            <a:endParaRPr lang="en-IN" dirty="0"/>
          </a:p>
        </p:txBody>
      </p:sp>
      <p:sp>
        <p:nvSpPr>
          <p:cNvPr id="3" name="Content Placeholder 2"/>
          <p:cNvSpPr>
            <a:spLocks noGrp="1"/>
          </p:cNvSpPr>
          <p:nvPr>
            <p:ph idx="1"/>
          </p:nvPr>
        </p:nvSpPr>
        <p:spPr/>
        <p:txBody>
          <a:bodyPr/>
          <a:lstStyle/>
          <a:p>
            <a:r>
              <a:rPr lang="en-US" dirty="0"/>
              <a:t>Swagger allows developers to add the metadata to the API application and then generates documentation in various forms like JSON, YAML, and also fully readable </a:t>
            </a:r>
            <a:r>
              <a:rPr lang="en-US" u="sng" dirty="0">
                <a:hlinkClick r:id="rId2"/>
              </a:rPr>
              <a:t>HTML</a:t>
            </a:r>
            <a:r>
              <a:rPr lang="en-US" dirty="0"/>
              <a:t>. </a:t>
            </a:r>
            <a:endParaRPr lang="en-US" dirty="0" smtClean="0"/>
          </a:p>
          <a:p>
            <a:r>
              <a:rPr lang="en-US" dirty="0" smtClean="0"/>
              <a:t>Developers </a:t>
            </a:r>
            <a:r>
              <a:rPr lang="en-US" dirty="0"/>
              <a:t>do not need to update the documentation. Swagger takes care of that!</a:t>
            </a:r>
            <a:endParaRPr lang="en-IN" dirty="0"/>
          </a:p>
        </p:txBody>
      </p:sp>
    </p:spTree>
    <p:extLst>
      <p:ext uri="{BB962C8B-B14F-4D97-AF65-F5344CB8AC3E}">
        <p14:creationId xmlns:p14="http://schemas.microsoft.com/office/powerpoint/2010/main" val="42754532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23331"/>
          </a:xfrm>
        </p:spPr>
        <p:txBody>
          <a:bodyPr/>
          <a:lstStyle/>
          <a:p>
            <a:r>
              <a:rPr lang="en-IN" dirty="0" smtClean="0"/>
              <a:t>Swagger Configuration</a:t>
            </a:r>
            <a:endParaRPr lang="en-IN" dirty="0"/>
          </a:p>
        </p:txBody>
      </p:sp>
      <p:sp>
        <p:nvSpPr>
          <p:cNvPr id="3" name="Content Placeholder 2"/>
          <p:cNvSpPr>
            <a:spLocks noGrp="1"/>
          </p:cNvSpPr>
          <p:nvPr>
            <p:ph idx="1"/>
          </p:nvPr>
        </p:nvSpPr>
        <p:spPr>
          <a:xfrm>
            <a:off x="155811" y="1061350"/>
            <a:ext cx="11922457" cy="4351338"/>
          </a:xfrm>
        </p:spPr>
        <p:txBody>
          <a:bodyPr/>
          <a:lstStyle/>
          <a:p>
            <a:r>
              <a:rPr lang="en-US" dirty="0"/>
              <a:t>The configuration of Swagger mainly </a:t>
            </a:r>
            <a:r>
              <a:rPr lang="en-US" dirty="0" err="1"/>
              <a:t>centres</a:t>
            </a:r>
            <a:r>
              <a:rPr lang="en-US" dirty="0"/>
              <a:t> around the </a:t>
            </a:r>
            <a:r>
              <a:rPr lang="en-US" b="1" dirty="0"/>
              <a:t>Docket</a:t>
            </a:r>
            <a:r>
              <a:rPr lang="en-US" dirty="0"/>
              <a:t> </a:t>
            </a:r>
            <a:r>
              <a:rPr lang="en-US" dirty="0" smtClean="0"/>
              <a:t>bean.</a:t>
            </a:r>
          </a:p>
          <a:p>
            <a:r>
              <a:rPr lang="en-US" dirty="0"/>
              <a:t> A docket is an object that contains all the customizable properties you set and is used by Swagger to generate the documentation</a:t>
            </a:r>
            <a:r>
              <a:rPr lang="en-US" dirty="0" smtClean="0"/>
              <a:t>.</a:t>
            </a:r>
          </a:p>
          <a:p>
            <a:endParaRPr lang="en-US" dirty="0"/>
          </a:p>
          <a:p>
            <a:r>
              <a:rPr lang="en-US" dirty="0"/>
              <a:t>After Docket is defined, then used select() method to get a docket builder object from class </a:t>
            </a:r>
            <a:r>
              <a:rPr lang="en-US" b="1" dirty="0" err="1"/>
              <a:t>ApiSelectorBuilder</a:t>
            </a:r>
            <a:r>
              <a:rPr lang="en-US" i="1" dirty="0" smtClean="0"/>
              <a:t>.</a:t>
            </a:r>
          </a:p>
          <a:p>
            <a:endParaRPr lang="en-US" i="1" dirty="0"/>
          </a:p>
          <a:p>
            <a:r>
              <a:rPr lang="en-US" dirty="0"/>
              <a:t>That builder object has methods to customize the properties of the Swagger. Then you call the build() method to get the prepared object of a docket builder.</a:t>
            </a:r>
            <a:endParaRPr lang="en-IN" dirty="0"/>
          </a:p>
        </p:txBody>
      </p:sp>
    </p:spTree>
    <p:extLst>
      <p:ext uri="{BB962C8B-B14F-4D97-AF65-F5344CB8AC3E}">
        <p14:creationId xmlns:p14="http://schemas.microsoft.com/office/powerpoint/2010/main" val="2655709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 Documentation</a:t>
            </a:r>
            <a:endParaRPr lang="en-IN" dirty="0"/>
          </a:p>
        </p:txBody>
      </p:sp>
      <p:sp>
        <p:nvSpPr>
          <p:cNvPr id="3" name="Content Placeholder 2"/>
          <p:cNvSpPr>
            <a:spLocks noGrp="1"/>
          </p:cNvSpPr>
          <p:nvPr>
            <p:ph idx="1"/>
          </p:nvPr>
        </p:nvSpPr>
        <p:spPr/>
        <p:txBody>
          <a:bodyPr/>
          <a:lstStyle/>
          <a:p>
            <a:r>
              <a:rPr lang="en-US" dirty="0"/>
              <a:t>API General Info</a:t>
            </a:r>
          </a:p>
          <a:p>
            <a:r>
              <a:rPr lang="en-US" dirty="0"/>
              <a:t>It is considered to be a good practice to include general information about your API into the specification: version number, license notes, contact data, links to documentation, and more. We particularly recommend doing this for publicly available APIs;</a:t>
            </a:r>
            <a:endParaRPr lang="en-IN" dirty="0"/>
          </a:p>
        </p:txBody>
      </p:sp>
    </p:spTree>
    <p:extLst>
      <p:ext uri="{BB962C8B-B14F-4D97-AF65-F5344CB8AC3E}">
        <p14:creationId xmlns:p14="http://schemas.microsoft.com/office/powerpoint/2010/main" val="22197757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Docket</a:t>
            </a:r>
            <a:endParaRPr lang="en-IN" dirty="0"/>
          </a:p>
        </p:txBody>
      </p:sp>
      <p:sp>
        <p:nvSpPr>
          <p:cNvPr id="3" name="Content Placeholder 2"/>
          <p:cNvSpPr>
            <a:spLocks noGrp="1"/>
          </p:cNvSpPr>
          <p:nvPr>
            <p:ph idx="1"/>
          </p:nvPr>
        </p:nvSpPr>
        <p:spPr>
          <a:xfrm>
            <a:off x="358140" y="1325563"/>
            <a:ext cx="11833860" cy="4351338"/>
          </a:xfrm>
        </p:spPr>
        <p:txBody>
          <a:bodyPr/>
          <a:lstStyle/>
          <a:p>
            <a:r>
              <a:rPr lang="en-US" dirty="0"/>
              <a:t>A builder which is intended to be the primary interface into the </a:t>
            </a:r>
            <a:r>
              <a:rPr lang="en-US" dirty="0" err="1"/>
              <a:t>Springfox</a:t>
            </a:r>
            <a:r>
              <a:rPr lang="en-US" dirty="0"/>
              <a:t> framework. Provides sensible defaults and convenience methods for configuration.</a:t>
            </a:r>
            <a:endParaRPr lang="en-IN" dirty="0" smtClean="0"/>
          </a:p>
          <a:p>
            <a:endParaRPr lang="en-IN" dirty="0"/>
          </a:p>
          <a:p>
            <a:r>
              <a:rPr lang="en-US" dirty="0"/>
              <a:t>public class Docket</a:t>
            </a:r>
          </a:p>
          <a:p>
            <a:r>
              <a:rPr lang="en-US" dirty="0"/>
              <a:t>extends </a:t>
            </a:r>
            <a:r>
              <a:rPr lang="en-US" dirty="0" err="1" smtClean="0"/>
              <a:t>java.lang.Object</a:t>
            </a:r>
            <a:endParaRPr lang="en-US" dirty="0" smtClean="0"/>
          </a:p>
          <a:p>
            <a:endParaRPr lang="en-US" dirty="0"/>
          </a:p>
          <a:p>
            <a:r>
              <a:rPr lang="en-US" dirty="0" smtClean="0"/>
              <a:t>Constructor:</a:t>
            </a:r>
          </a:p>
          <a:p>
            <a:r>
              <a:rPr lang="en-IN" b="1" dirty="0">
                <a:hlinkClick r:id="rId2"/>
              </a:rPr>
              <a:t>Docket</a:t>
            </a:r>
            <a:r>
              <a:rPr lang="en-IN" dirty="0"/>
              <a:t>​(</a:t>
            </a:r>
            <a:r>
              <a:rPr lang="en-IN" b="1" dirty="0" err="1">
                <a:hlinkClick r:id="rId3" tooltip="class in springfox.documentation.spi"/>
              </a:rPr>
              <a:t>DocumentationType</a:t>
            </a:r>
            <a:r>
              <a:rPr lang="en-IN" dirty="0"/>
              <a:t> </a:t>
            </a:r>
            <a:r>
              <a:rPr lang="en-IN" dirty="0" err="1"/>
              <a:t>documentationType</a:t>
            </a:r>
            <a:r>
              <a:rPr lang="en-IN" dirty="0"/>
              <a:t>)</a:t>
            </a:r>
          </a:p>
        </p:txBody>
      </p:sp>
    </p:spTree>
    <p:extLst>
      <p:ext uri="{BB962C8B-B14F-4D97-AF65-F5344CB8AC3E}">
        <p14:creationId xmlns:p14="http://schemas.microsoft.com/office/powerpoint/2010/main" val="9540050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8670"/>
          </a:xfrm>
        </p:spPr>
        <p:txBody>
          <a:bodyPr/>
          <a:lstStyle/>
          <a:p>
            <a:r>
              <a:rPr lang="en-IN" dirty="0" smtClean="0"/>
              <a:t>Docket</a:t>
            </a:r>
            <a:endParaRPr lang="en-IN" dirty="0"/>
          </a:p>
        </p:txBody>
      </p:sp>
      <p:sp>
        <p:nvSpPr>
          <p:cNvPr id="3" name="Content Placeholder 2"/>
          <p:cNvSpPr>
            <a:spLocks noGrp="1"/>
          </p:cNvSpPr>
          <p:nvPr>
            <p:ph idx="1"/>
          </p:nvPr>
        </p:nvSpPr>
        <p:spPr>
          <a:xfrm>
            <a:off x="0" y="1139825"/>
            <a:ext cx="12092940" cy="4351338"/>
          </a:xfrm>
        </p:spPr>
        <p:txBody>
          <a:bodyPr>
            <a:normAutofit/>
          </a:bodyPr>
          <a:lstStyle/>
          <a:p>
            <a:r>
              <a:rPr lang="en-US" dirty="0"/>
              <a:t>The select()</a:t>
            </a:r>
          </a:p>
          <a:p>
            <a:r>
              <a:rPr lang="en-US" dirty="0"/>
              <a:t> method called on the </a:t>
            </a:r>
            <a:r>
              <a:rPr lang="en-US" dirty="0" smtClean="0"/>
              <a:t>Docket </a:t>
            </a:r>
            <a:r>
              <a:rPr lang="en-US" dirty="0"/>
              <a:t> bean instance returns an </a:t>
            </a:r>
            <a:r>
              <a:rPr lang="en-US" dirty="0" err="1" smtClean="0"/>
              <a:t>ApiSelectorBuilder</a:t>
            </a:r>
            <a:r>
              <a:rPr lang="en-US" dirty="0" smtClean="0"/>
              <a:t> </a:t>
            </a:r>
            <a:r>
              <a:rPr lang="en-US" dirty="0"/>
              <a:t>which provides the </a:t>
            </a:r>
            <a:r>
              <a:rPr lang="en-US" dirty="0" err="1"/>
              <a:t>apis</a:t>
            </a:r>
            <a:r>
              <a:rPr lang="en-US" dirty="0" smtClean="0"/>
              <a:t>() </a:t>
            </a:r>
            <a:r>
              <a:rPr lang="en-US" dirty="0"/>
              <a:t> and paths</a:t>
            </a:r>
            <a:r>
              <a:rPr lang="en-US" dirty="0" smtClean="0"/>
              <a:t>() </a:t>
            </a:r>
            <a:r>
              <a:rPr lang="en-US" dirty="0"/>
              <a:t> methods to filter the controllers and methods being documented using String predicates</a:t>
            </a:r>
            <a:r>
              <a:rPr lang="en-US" dirty="0" smtClean="0"/>
              <a:t>.</a:t>
            </a:r>
          </a:p>
          <a:p>
            <a:endParaRPr lang="en-US" dirty="0"/>
          </a:p>
          <a:p>
            <a:r>
              <a:rPr lang="en-US" dirty="0" err="1" smtClean="0"/>
              <a:t>RequestHandlerSelectors.basePackage</a:t>
            </a:r>
            <a:r>
              <a:rPr lang="en-US" dirty="0" smtClean="0"/>
              <a:t> </a:t>
            </a:r>
            <a:r>
              <a:rPr lang="en-US" dirty="0"/>
              <a:t> predicate matches </a:t>
            </a:r>
            <a:r>
              <a:rPr lang="en-US" dirty="0" err="1" smtClean="0"/>
              <a:t>springframework.controllers</a:t>
            </a:r>
            <a:r>
              <a:rPr lang="en-US" dirty="0" smtClean="0"/>
              <a:t> </a:t>
            </a:r>
            <a:r>
              <a:rPr lang="en-US" dirty="0"/>
              <a:t> base package to filter the API. </a:t>
            </a:r>
            <a:endParaRPr lang="en-US" dirty="0" smtClean="0"/>
          </a:p>
          <a:p>
            <a:r>
              <a:rPr lang="en-US" dirty="0" smtClean="0"/>
              <a:t>The</a:t>
            </a:r>
            <a:r>
              <a:rPr lang="en-US" dirty="0"/>
              <a:t> </a:t>
            </a:r>
            <a:r>
              <a:rPr lang="en-US" dirty="0" smtClean="0"/>
              <a:t>regex </a:t>
            </a:r>
            <a:r>
              <a:rPr lang="en-US" dirty="0"/>
              <a:t> parameter passed to paths</a:t>
            </a:r>
            <a:r>
              <a:rPr lang="en-US" dirty="0" smtClean="0"/>
              <a:t>() </a:t>
            </a:r>
            <a:r>
              <a:rPr lang="en-US" dirty="0"/>
              <a:t> acts as an additional filter to generate documentation only for the path starting </a:t>
            </a:r>
            <a:r>
              <a:rPr lang="en-US" dirty="0" smtClean="0"/>
              <a:t>with an </a:t>
            </a:r>
            <a:r>
              <a:rPr lang="en-US" dirty="0" err="1" smtClean="0"/>
              <a:t>url</a:t>
            </a:r>
            <a:r>
              <a:rPr lang="en-US" dirty="0" smtClean="0"/>
              <a:t> like /movies or /hello </a:t>
            </a:r>
            <a:r>
              <a:rPr lang="en-US" dirty="0" err="1" smtClean="0"/>
              <a:t>etc</a:t>
            </a:r>
            <a:endParaRPr lang="en-IN" dirty="0"/>
          </a:p>
        </p:txBody>
      </p:sp>
    </p:spTree>
    <p:extLst>
      <p:ext uri="{BB962C8B-B14F-4D97-AF65-F5344CB8AC3E}">
        <p14:creationId xmlns:p14="http://schemas.microsoft.com/office/powerpoint/2010/main" val="412606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31520"/>
          </a:xfrm>
        </p:spPr>
        <p:txBody>
          <a:bodyPr/>
          <a:lstStyle/>
          <a:p>
            <a:r>
              <a:rPr lang="en-US" dirty="0"/>
              <a:t>Microservices vs Monolithic Architecture</a:t>
            </a:r>
            <a:endParaRPr lang="en-IN" dirty="0"/>
          </a:p>
        </p:txBody>
      </p:sp>
      <p:sp>
        <p:nvSpPr>
          <p:cNvPr id="3" name="Content Placeholder 2"/>
          <p:cNvSpPr>
            <a:spLocks noGrp="1"/>
          </p:cNvSpPr>
          <p:nvPr>
            <p:ph idx="1"/>
          </p:nvPr>
        </p:nvSpPr>
        <p:spPr>
          <a:xfrm>
            <a:off x="0" y="731521"/>
            <a:ext cx="11971020" cy="4351338"/>
          </a:xfrm>
        </p:spPr>
        <p:txBody>
          <a:bodyPr/>
          <a:lstStyle/>
          <a:p>
            <a:r>
              <a:rPr lang="en-US" dirty="0"/>
              <a:t>A monolithic application is built as a single unified unit while a microservices architecture is a collection of smaller, independently deployable services. </a:t>
            </a:r>
            <a:endParaRPr lang="en-IN" dirty="0"/>
          </a:p>
        </p:txBody>
      </p:sp>
      <p:pic>
        <p:nvPicPr>
          <p:cNvPr id="5122" name="Picture 2" descr="monolithic architectur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4479"/>
            <a:ext cx="5732462" cy="51206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icroservice architectur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2" y="1554479"/>
            <a:ext cx="6459538" cy="5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2419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Paths and Operations</a:t>
            </a:r>
            <a:br>
              <a:rPr lang="en-IN" dirty="0"/>
            </a:br>
            <a:endParaRPr lang="en-IN" dirty="0"/>
          </a:p>
        </p:txBody>
      </p:sp>
      <p:sp>
        <p:nvSpPr>
          <p:cNvPr id="3" name="Content Placeholder 2"/>
          <p:cNvSpPr>
            <a:spLocks noGrp="1"/>
          </p:cNvSpPr>
          <p:nvPr>
            <p:ph idx="1"/>
          </p:nvPr>
        </p:nvSpPr>
        <p:spPr>
          <a:xfrm>
            <a:off x="140970" y="922654"/>
            <a:ext cx="11894820" cy="5786755"/>
          </a:xfrm>
        </p:spPr>
        <p:txBody>
          <a:bodyPr>
            <a:normAutofit fontScale="77500" lnSpcReduction="20000"/>
          </a:bodyPr>
          <a:lstStyle/>
          <a:p>
            <a:endParaRPr lang="en-US" dirty="0"/>
          </a:p>
          <a:p>
            <a:r>
              <a:rPr lang="en-US" dirty="0"/>
              <a:t>In Swagger terms, paths are endpoints (resources) that your API exposes, such as /users or /reports/summary, and operations are the HTTP methods used to manipulate these paths, such as GET, POST or DELETE</a:t>
            </a:r>
            <a:r>
              <a:rPr lang="en-US" dirty="0" smtClean="0"/>
              <a:t>.</a:t>
            </a:r>
          </a:p>
          <a:p>
            <a:endParaRPr lang="en-US" dirty="0"/>
          </a:p>
          <a:p>
            <a:r>
              <a:rPr lang="en-IN" dirty="0"/>
              <a:t>/users/{id</a:t>
            </a:r>
            <a:r>
              <a:rPr lang="en-IN" dirty="0" smtClean="0"/>
              <a:t>}</a:t>
            </a:r>
          </a:p>
          <a:p>
            <a:endParaRPr lang="en-IN" dirty="0"/>
          </a:p>
          <a:p>
            <a:pPr marL="0" indent="0">
              <a:buNone/>
            </a:pPr>
            <a:r>
              <a:rPr lang="en-IN" dirty="0" smtClean="0"/>
              <a:t>Operations:</a:t>
            </a:r>
          </a:p>
          <a:p>
            <a:pPr marL="0" indent="0">
              <a:buNone/>
            </a:pPr>
            <a:endParaRPr lang="en-IN" dirty="0"/>
          </a:p>
          <a:p>
            <a:pPr marL="0" indent="0">
              <a:buNone/>
            </a:pPr>
            <a:endParaRPr lang="en-US" dirty="0"/>
          </a:p>
          <a:p>
            <a:pPr marL="0" indent="0">
              <a:buNone/>
            </a:pPr>
            <a:r>
              <a:rPr lang="en-US" dirty="0"/>
              <a:t>paths:</a:t>
            </a:r>
          </a:p>
          <a:p>
            <a:pPr marL="0" indent="0">
              <a:buNone/>
            </a:pPr>
            <a:r>
              <a:rPr lang="en-US" dirty="0"/>
              <a:t>  /ping:</a:t>
            </a:r>
          </a:p>
          <a:p>
            <a:pPr marL="0" indent="0">
              <a:buNone/>
            </a:pPr>
            <a:r>
              <a:rPr lang="en-US" dirty="0"/>
              <a:t>    get:</a:t>
            </a:r>
          </a:p>
          <a:p>
            <a:pPr marL="0" indent="0">
              <a:buNone/>
            </a:pPr>
            <a:r>
              <a:rPr lang="en-US" dirty="0"/>
              <a:t>      responses:</a:t>
            </a:r>
          </a:p>
          <a:p>
            <a:pPr marL="0" indent="0">
              <a:buNone/>
            </a:pPr>
            <a:r>
              <a:rPr lang="en-US" dirty="0"/>
              <a:t>        200:</a:t>
            </a:r>
          </a:p>
          <a:p>
            <a:pPr marL="0" indent="0">
              <a:buNone/>
            </a:pPr>
            <a:r>
              <a:rPr lang="en-US" dirty="0"/>
              <a:t>          description: OK</a:t>
            </a:r>
            <a:endParaRPr lang="en-IN" dirty="0"/>
          </a:p>
        </p:txBody>
      </p:sp>
    </p:spTree>
    <p:extLst>
      <p:ext uri="{BB962C8B-B14F-4D97-AF65-F5344CB8AC3E}">
        <p14:creationId xmlns:p14="http://schemas.microsoft.com/office/powerpoint/2010/main" val="352342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Microservices vs. monolithic architecture</a:t>
            </a:r>
            <a:br>
              <a:rPr lang="en-IN" dirty="0"/>
            </a:br>
            <a:endParaRPr lang="en-IN" dirty="0"/>
          </a:p>
        </p:txBody>
      </p:sp>
      <p:pic>
        <p:nvPicPr>
          <p:cNvPr id="6148" name="Picture 4" descr="https://media.geeksforgeeks.org/wp-content/uploads/20200322175817/monolit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1" y="1508760"/>
            <a:ext cx="4320540" cy="43776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edia.geeksforgeeks.org/wp-content/uploads/20200322182733/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1428750"/>
            <a:ext cx="624649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27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5830"/>
          </a:xfrm>
        </p:spPr>
        <p:txBody>
          <a:bodyPr/>
          <a:lstStyle/>
          <a:p>
            <a:r>
              <a:rPr lang="en-IN" dirty="0" smtClean="0"/>
              <a:t>Microservices vs SOAP services</a:t>
            </a:r>
            <a:endParaRPr lang="en-IN" dirty="0"/>
          </a:p>
        </p:txBody>
      </p:sp>
      <p:pic>
        <p:nvPicPr>
          <p:cNvPr id="4" name="Picture 3"/>
          <p:cNvPicPr>
            <a:picLocks noChangeAspect="1"/>
          </p:cNvPicPr>
          <p:nvPr/>
        </p:nvPicPr>
        <p:blipFill>
          <a:blip r:embed="rId2"/>
          <a:stretch>
            <a:fillRect/>
          </a:stretch>
        </p:blipFill>
        <p:spPr>
          <a:xfrm>
            <a:off x="365760" y="1040130"/>
            <a:ext cx="11327130" cy="5417819"/>
          </a:xfrm>
          <a:prstGeom prst="rect">
            <a:avLst/>
          </a:prstGeom>
        </p:spPr>
      </p:pic>
    </p:spTree>
    <p:extLst>
      <p:ext uri="{BB962C8B-B14F-4D97-AF65-F5344CB8AC3E}">
        <p14:creationId xmlns:p14="http://schemas.microsoft.com/office/powerpoint/2010/main" val="1846136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390" y="2548255"/>
            <a:ext cx="3771900" cy="1325563"/>
          </a:xfrm>
        </p:spPr>
        <p:txBody>
          <a:bodyPr/>
          <a:lstStyle/>
          <a:p>
            <a:r>
              <a:rPr lang="en-IN" dirty="0" smtClean="0"/>
              <a:t>12 Factor App</a:t>
            </a:r>
            <a:endParaRPr lang="en-IN" dirty="0"/>
          </a:p>
        </p:txBody>
      </p:sp>
    </p:spTree>
    <p:extLst>
      <p:ext uri="{BB962C8B-B14F-4D97-AF65-F5344CB8AC3E}">
        <p14:creationId xmlns:p14="http://schemas.microsoft.com/office/powerpoint/2010/main" val="3796935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704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12 factor app</a:t>
            </a:r>
            <a:endParaRPr lang="en-IN" dirty="0"/>
          </a:p>
        </p:txBody>
      </p:sp>
      <p:sp>
        <p:nvSpPr>
          <p:cNvPr id="3" name="Content Placeholder 2"/>
          <p:cNvSpPr>
            <a:spLocks noGrp="1"/>
          </p:cNvSpPr>
          <p:nvPr>
            <p:ph idx="1"/>
          </p:nvPr>
        </p:nvSpPr>
        <p:spPr>
          <a:xfrm>
            <a:off x="575310" y="1185544"/>
            <a:ext cx="11449050" cy="5420995"/>
          </a:xfrm>
        </p:spPr>
        <p:txBody>
          <a:bodyPr>
            <a:normAutofit fontScale="92500" lnSpcReduction="20000"/>
          </a:bodyPr>
          <a:lstStyle/>
          <a:p>
            <a:pPr marL="0" indent="0">
              <a:buNone/>
            </a:pPr>
            <a:r>
              <a:rPr lang="en-US" b="1" dirty="0"/>
              <a:t>The Twelve Factors</a:t>
            </a:r>
          </a:p>
          <a:p>
            <a:pPr marL="0" indent="0">
              <a:buNone/>
            </a:pPr>
            <a:r>
              <a:rPr lang="en-US" b="1" dirty="0">
                <a:hlinkClick r:id="rId2"/>
              </a:rPr>
              <a:t>I. Codebase</a:t>
            </a:r>
            <a:endParaRPr lang="en-US" b="1" dirty="0"/>
          </a:p>
          <a:p>
            <a:r>
              <a:rPr lang="en-US" dirty="0"/>
              <a:t>One codebase tracked in revision control, many deploys</a:t>
            </a:r>
          </a:p>
          <a:p>
            <a:pPr marL="0" indent="0">
              <a:buNone/>
            </a:pPr>
            <a:r>
              <a:rPr lang="en-US" b="1" dirty="0">
                <a:hlinkClick r:id="rId3"/>
              </a:rPr>
              <a:t>II. Dependencies</a:t>
            </a:r>
            <a:endParaRPr lang="en-US" b="1" dirty="0"/>
          </a:p>
          <a:p>
            <a:r>
              <a:rPr lang="en-US" dirty="0"/>
              <a:t>Explicitly declare and isolate dependencies</a:t>
            </a:r>
          </a:p>
          <a:p>
            <a:pPr marL="0" indent="0">
              <a:buNone/>
            </a:pPr>
            <a:r>
              <a:rPr lang="en-US" b="1" dirty="0">
                <a:hlinkClick r:id="rId4"/>
              </a:rPr>
              <a:t>III. </a:t>
            </a:r>
            <a:r>
              <a:rPr lang="en-US" b="1" dirty="0" err="1">
                <a:hlinkClick r:id="rId4"/>
              </a:rPr>
              <a:t>Config</a:t>
            </a:r>
            <a:endParaRPr lang="en-US" b="1" dirty="0"/>
          </a:p>
          <a:p>
            <a:r>
              <a:rPr lang="en-US" dirty="0"/>
              <a:t>Store </a:t>
            </a:r>
            <a:r>
              <a:rPr lang="en-US" dirty="0" err="1"/>
              <a:t>config</a:t>
            </a:r>
            <a:r>
              <a:rPr lang="en-US" dirty="0"/>
              <a:t> in the environment</a:t>
            </a:r>
          </a:p>
          <a:p>
            <a:pPr marL="0" indent="0">
              <a:buNone/>
            </a:pPr>
            <a:r>
              <a:rPr lang="en-US" b="1" dirty="0">
                <a:hlinkClick r:id="rId5"/>
              </a:rPr>
              <a:t>IV. Backing services</a:t>
            </a:r>
            <a:endParaRPr lang="en-US" b="1" dirty="0"/>
          </a:p>
          <a:p>
            <a:r>
              <a:rPr lang="en-US" dirty="0"/>
              <a:t>Treat backing services as attached resources</a:t>
            </a:r>
          </a:p>
          <a:p>
            <a:pPr marL="0" indent="0">
              <a:buNone/>
            </a:pPr>
            <a:r>
              <a:rPr lang="en-US" b="1" dirty="0">
                <a:hlinkClick r:id="rId6"/>
              </a:rPr>
              <a:t>V. Build, release, run</a:t>
            </a:r>
            <a:endParaRPr lang="en-US" b="1" dirty="0"/>
          </a:p>
          <a:p>
            <a:r>
              <a:rPr lang="en-US" dirty="0"/>
              <a:t>Strictly separate build and run stages</a:t>
            </a:r>
          </a:p>
          <a:p>
            <a:pPr marL="0" indent="0">
              <a:buNone/>
            </a:pPr>
            <a:r>
              <a:rPr lang="en-US" b="1" dirty="0">
                <a:hlinkClick r:id="rId7"/>
              </a:rPr>
              <a:t>VI. Processes</a:t>
            </a:r>
            <a:endParaRPr lang="en-US" b="1" dirty="0"/>
          </a:p>
          <a:p>
            <a:r>
              <a:rPr lang="en-US" dirty="0"/>
              <a:t>Execute the app as one or more stateless </a:t>
            </a:r>
            <a:r>
              <a:rPr lang="en-US" dirty="0" smtClean="0"/>
              <a:t>processes</a:t>
            </a:r>
            <a:endParaRPr lang="en-US" dirty="0"/>
          </a:p>
        </p:txBody>
      </p:sp>
    </p:spTree>
    <p:extLst>
      <p:ext uri="{BB962C8B-B14F-4D97-AF65-F5344CB8AC3E}">
        <p14:creationId xmlns:p14="http://schemas.microsoft.com/office/powerpoint/2010/main" val="1726694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12 Factor App</a:t>
            </a:r>
            <a:endParaRPr lang="en-IN" dirty="0"/>
          </a:p>
        </p:txBody>
      </p:sp>
      <p:sp>
        <p:nvSpPr>
          <p:cNvPr id="3" name="Content Placeholder 2"/>
          <p:cNvSpPr>
            <a:spLocks noGrp="1"/>
          </p:cNvSpPr>
          <p:nvPr>
            <p:ph idx="1"/>
          </p:nvPr>
        </p:nvSpPr>
        <p:spPr/>
        <p:txBody>
          <a:bodyPr>
            <a:normAutofit fontScale="77500" lnSpcReduction="20000"/>
          </a:bodyPr>
          <a:lstStyle/>
          <a:p>
            <a:r>
              <a:rPr lang="en-US" b="1" dirty="0" smtClean="0">
                <a:hlinkClick r:id="rId2"/>
              </a:rPr>
              <a:t>VII. Port binding</a:t>
            </a:r>
            <a:endParaRPr lang="en-US" b="1" dirty="0" smtClean="0"/>
          </a:p>
          <a:p>
            <a:r>
              <a:rPr lang="en-US" dirty="0" smtClean="0"/>
              <a:t>Export services via port binding</a:t>
            </a:r>
          </a:p>
          <a:p>
            <a:r>
              <a:rPr lang="en-US" b="1" dirty="0" smtClean="0">
                <a:hlinkClick r:id="rId3"/>
              </a:rPr>
              <a:t>VIII. Concurrency</a:t>
            </a:r>
            <a:endParaRPr lang="en-US" b="1" dirty="0" smtClean="0"/>
          </a:p>
          <a:p>
            <a:r>
              <a:rPr lang="en-US" dirty="0" smtClean="0"/>
              <a:t>Scale out via the process model</a:t>
            </a:r>
          </a:p>
          <a:p>
            <a:r>
              <a:rPr lang="en-US" b="1" dirty="0" smtClean="0">
                <a:hlinkClick r:id="rId4"/>
              </a:rPr>
              <a:t>IX. Disposability</a:t>
            </a:r>
            <a:endParaRPr lang="en-US" b="1" dirty="0" smtClean="0"/>
          </a:p>
          <a:p>
            <a:r>
              <a:rPr lang="en-US" dirty="0" smtClean="0"/>
              <a:t>Maximize robustness with fast startup and graceful shutdown</a:t>
            </a:r>
          </a:p>
          <a:p>
            <a:r>
              <a:rPr lang="en-US" b="1" dirty="0" smtClean="0">
                <a:hlinkClick r:id="rId5"/>
              </a:rPr>
              <a:t>X. Dev/prod parity</a:t>
            </a:r>
            <a:endParaRPr lang="en-US" b="1" dirty="0" smtClean="0"/>
          </a:p>
          <a:p>
            <a:r>
              <a:rPr lang="en-US" dirty="0" smtClean="0"/>
              <a:t>Keep development, staging, and production as similar as possible</a:t>
            </a:r>
          </a:p>
          <a:p>
            <a:r>
              <a:rPr lang="en-US" b="1" dirty="0" smtClean="0">
                <a:hlinkClick r:id="rId6"/>
              </a:rPr>
              <a:t>XI. Logs</a:t>
            </a:r>
            <a:endParaRPr lang="en-US" b="1" dirty="0" smtClean="0"/>
          </a:p>
          <a:p>
            <a:r>
              <a:rPr lang="en-US" dirty="0" smtClean="0"/>
              <a:t>Treat logs as event streams</a:t>
            </a:r>
          </a:p>
          <a:p>
            <a:r>
              <a:rPr lang="en-US" b="1" dirty="0" smtClean="0">
                <a:hlinkClick r:id="rId7"/>
              </a:rPr>
              <a:t>XII. Admin processes</a:t>
            </a:r>
            <a:endParaRPr lang="en-US" b="1" dirty="0" smtClean="0"/>
          </a:p>
          <a:p>
            <a:r>
              <a:rPr lang="en-US" dirty="0" smtClean="0"/>
              <a:t>Run admin/management tasks as one-off processes</a:t>
            </a:r>
          </a:p>
          <a:p>
            <a:endParaRPr lang="en-IN" dirty="0" smtClean="0"/>
          </a:p>
          <a:p>
            <a:pPr marL="0" indent="0">
              <a:buNone/>
            </a:pPr>
            <a:endParaRPr lang="en-IN" dirty="0"/>
          </a:p>
        </p:txBody>
      </p:sp>
    </p:spTree>
    <p:extLst>
      <p:ext uri="{BB962C8B-B14F-4D97-AF65-F5344CB8AC3E}">
        <p14:creationId xmlns:p14="http://schemas.microsoft.com/office/powerpoint/2010/main" val="4144918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2" y="-4763"/>
            <a:ext cx="12182475" cy="6867525"/>
          </a:xfrm>
          <a:prstGeom prst="rect">
            <a:avLst/>
          </a:prstGeom>
        </p:spPr>
      </p:pic>
    </p:spTree>
    <p:extLst>
      <p:ext uri="{BB962C8B-B14F-4D97-AF65-F5344CB8AC3E}">
        <p14:creationId xmlns:p14="http://schemas.microsoft.com/office/powerpoint/2010/main" val="339370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Microservices</a:t>
            </a:r>
            <a:endParaRPr lang="en-IN" dirty="0"/>
          </a:p>
        </p:txBody>
      </p:sp>
      <p:sp>
        <p:nvSpPr>
          <p:cNvPr id="3" name="Content Placeholder 2"/>
          <p:cNvSpPr>
            <a:spLocks noGrp="1"/>
          </p:cNvSpPr>
          <p:nvPr>
            <p:ph idx="1"/>
          </p:nvPr>
        </p:nvSpPr>
        <p:spPr>
          <a:xfrm>
            <a:off x="209550" y="1231264"/>
            <a:ext cx="11826240" cy="5501005"/>
          </a:xfrm>
        </p:spPr>
        <p:txBody>
          <a:bodyPr>
            <a:normAutofit fontScale="85000" lnSpcReduction="20000"/>
          </a:bodyPr>
          <a:lstStyle/>
          <a:p>
            <a:r>
              <a:rPr lang="en-US" dirty="0"/>
              <a:t>Java microservices are </a:t>
            </a:r>
            <a:r>
              <a:rPr lang="en-US" b="1" dirty="0"/>
              <a:t>a set of software applications written in the Java programming language</a:t>
            </a:r>
            <a:r>
              <a:rPr lang="en-US" dirty="0"/>
              <a:t> (and typically leverage the vast ecosystem of Java tools and frameworks), designed for limited scope that work with each other to form a bigger solution</a:t>
            </a:r>
            <a:r>
              <a:rPr lang="en-US" dirty="0" smtClean="0"/>
              <a:t>.</a:t>
            </a:r>
          </a:p>
          <a:p>
            <a:endParaRPr lang="en-US" dirty="0"/>
          </a:p>
          <a:p>
            <a:r>
              <a:rPr lang="en-US" dirty="0"/>
              <a:t> Microservices represent a design pattern in which each microservice is just one small piece of a bigger overall system</a:t>
            </a:r>
            <a:r>
              <a:rPr lang="en-US" dirty="0" smtClean="0"/>
              <a:t>.</a:t>
            </a:r>
          </a:p>
          <a:p>
            <a:endParaRPr lang="en-US" dirty="0"/>
          </a:p>
          <a:p>
            <a:r>
              <a:rPr lang="en-US" dirty="0"/>
              <a:t>Microservice is a design pattern and a variant of the </a:t>
            </a:r>
            <a:r>
              <a:rPr lang="en-US" b="1" dirty="0"/>
              <a:t>Service-Oriented Architecture</a:t>
            </a:r>
            <a:r>
              <a:rPr lang="en-US" dirty="0"/>
              <a:t> style</a:t>
            </a:r>
            <a:endParaRPr lang="en-US" dirty="0" smtClean="0"/>
          </a:p>
          <a:p>
            <a:endParaRPr lang="en-US" dirty="0"/>
          </a:p>
          <a:p>
            <a:endParaRPr lang="en-US" dirty="0" smtClean="0"/>
          </a:p>
          <a:p>
            <a:r>
              <a:rPr lang="en-US" dirty="0"/>
              <a:t>Each microsystem performs a specific and limited scope task that contributes to the end </a:t>
            </a:r>
            <a:r>
              <a:rPr lang="en-US" dirty="0" smtClean="0"/>
              <a:t>result</a:t>
            </a:r>
          </a:p>
          <a:p>
            <a:endParaRPr lang="en-US" dirty="0"/>
          </a:p>
          <a:p>
            <a:r>
              <a:rPr lang="en-US" dirty="0"/>
              <a:t>As each microservice needs to deliver output data to the next microservice, a </a:t>
            </a:r>
            <a:r>
              <a:rPr lang="en-US" b="1" dirty="0">
                <a:hlinkClick r:id="rId2"/>
              </a:rPr>
              <a:t>microservices architecture</a:t>
            </a:r>
            <a:r>
              <a:rPr lang="en-US" dirty="0"/>
              <a:t> often uses a lightweight messaging system for that data handoff.</a:t>
            </a:r>
            <a:endParaRPr lang="en-IN" dirty="0"/>
          </a:p>
        </p:txBody>
      </p:sp>
    </p:spTree>
    <p:extLst>
      <p:ext uri="{BB962C8B-B14F-4D97-AF65-F5344CB8AC3E}">
        <p14:creationId xmlns:p14="http://schemas.microsoft.com/office/powerpoint/2010/main" val="127011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 y="-22378"/>
            <a:ext cx="12177713" cy="6894665"/>
          </a:xfrm>
          <a:prstGeom prst="rect">
            <a:avLst/>
          </a:prstGeom>
        </p:spPr>
      </p:pic>
    </p:spTree>
    <p:extLst>
      <p:ext uri="{BB962C8B-B14F-4D97-AF65-F5344CB8AC3E}">
        <p14:creationId xmlns:p14="http://schemas.microsoft.com/office/powerpoint/2010/main" val="1188903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814772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3" y="0"/>
            <a:ext cx="12201525" cy="6857999"/>
          </a:xfrm>
          <a:prstGeom prst="rect">
            <a:avLst/>
          </a:prstGeom>
        </p:spPr>
      </p:pic>
    </p:spTree>
    <p:extLst>
      <p:ext uri="{BB962C8B-B14F-4D97-AF65-F5344CB8AC3E}">
        <p14:creationId xmlns:p14="http://schemas.microsoft.com/office/powerpoint/2010/main" val="521174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3" y="23812"/>
            <a:ext cx="12201525" cy="6810375"/>
          </a:xfrm>
          <a:prstGeom prst="rect">
            <a:avLst/>
          </a:prstGeom>
        </p:spPr>
      </p:pic>
    </p:spTree>
    <p:extLst>
      <p:ext uri="{BB962C8B-B14F-4D97-AF65-F5344CB8AC3E}">
        <p14:creationId xmlns:p14="http://schemas.microsoft.com/office/powerpoint/2010/main" val="13018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63"/>
            <a:ext cx="12301537" cy="6867525"/>
          </a:xfrm>
          <a:prstGeom prst="rect">
            <a:avLst/>
          </a:prstGeom>
        </p:spPr>
      </p:pic>
    </p:spTree>
    <p:extLst>
      <p:ext uri="{BB962C8B-B14F-4D97-AF65-F5344CB8AC3E}">
        <p14:creationId xmlns:p14="http://schemas.microsoft.com/office/powerpoint/2010/main" val="4065636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87" y="33337"/>
            <a:ext cx="12087225" cy="6791325"/>
          </a:xfrm>
          <a:prstGeom prst="rect">
            <a:avLst/>
          </a:prstGeom>
        </p:spPr>
      </p:pic>
    </p:spTree>
    <p:extLst>
      <p:ext uri="{BB962C8B-B14F-4D97-AF65-F5344CB8AC3E}">
        <p14:creationId xmlns:p14="http://schemas.microsoft.com/office/powerpoint/2010/main" val="2933389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88" y="100012"/>
            <a:ext cx="12220575" cy="6657975"/>
          </a:xfrm>
          <a:prstGeom prst="rect">
            <a:avLst/>
          </a:prstGeom>
        </p:spPr>
      </p:pic>
    </p:spTree>
    <p:extLst>
      <p:ext uri="{BB962C8B-B14F-4D97-AF65-F5344CB8AC3E}">
        <p14:creationId xmlns:p14="http://schemas.microsoft.com/office/powerpoint/2010/main" val="38820617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37" y="4762"/>
            <a:ext cx="12125325" cy="6848475"/>
          </a:xfrm>
          <a:prstGeom prst="rect">
            <a:avLst/>
          </a:prstGeom>
        </p:spPr>
      </p:pic>
    </p:spTree>
    <p:extLst>
      <p:ext uri="{BB962C8B-B14F-4D97-AF65-F5344CB8AC3E}">
        <p14:creationId xmlns:p14="http://schemas.microsoft.com/office/powerpoint/2010/main" val="3876505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2387"/>
            <a:ext cx="12191999" cy="6753225"/>
          </a:xfrm>
          <a:prstGeom prst="rect">
            <a:avLst/>
          </a:prstGeom>
        </p:spPr>
      </p:pic>
    </p:spTree>
    <p:extLst>
      <p:ext uri="{BB962C8B-B14F-4D97-AF65-F5344CB8AC3E}">
        <p14:creationId xmlns:p14="http://schemas.microsoft.com/office/powerpoint/2010/main" val="1129003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337"/>
            <a:ext cx="12192000" cy="6791325"/>
          </a:xfrm>
          <a:prstGeom prst="rect">
            <a:avLst/>
          </a:prstGeom>
        </p:spPr>
      </p:pic>
    </p:spTree>
    <p:extLst>
      <p:ext uri="{BB962C8B-B14F-4D97-AF65-F5344CB8AC3E}">
        <p14:creationId xmlns:p14="http://schemas.microsoft.com/office/powerpoint/2010/main" val="1246847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a:t>
            </a:r>
            <a:endParaRPr lang="en-IN" dirty="0"/>
          </a:p>
        </p:txBody>
      </p:sp>
      <p:sp>
        <p:nvSpPr>
          <p:cNvPr id="3" name="Content Placeholder 2"/>
          <p:cNvSpPr>
            <a:spLocks noGrp="1"/>
          </p:cNvSpPr>
          <p:nvPr>
            <p:ph idx="1"/>
          </p:nvPr>
        </p:nvSpPr>
        <p:spPr/>
        <p:txBody>
          <a:bodyPr/>
          <a:lstStyle/>
          <a:p>
            <a:r>
              <a:rPr lang="en-US" b="1" dirty="0"/>
              <a:t>Microservices</a:t>
            </a:r>
            <a:r>
              <a:rPr lang="en-US" dirty="0"/>
              <a:t> are small applications that your development teams create independently. </a:t>
            </a:r>
            <a:endParaRPr lang="en-US" dirty="0" smtClean="0"/>
          </a:p>
          <a:p>
            <a:r>
              <a:rPr lang="en-US" dirty="0" smtClean="0"/>
              <a:t>Since </a:t>
            </a:r>
            <a:r>
              <a:rPr lang="en-US" dirty="0"/>
              <a:t>they communicate via messaging if at all, they’re not dependent on the same coding language. </a:t>
            </a:r>
            <a:endParaRPr lang="en-US" dirty="0" smtClean="0"/>
          </a:p>
          <a:p>
            <a:r>
              <a:rPr lang="en-US" dirty="0" smtClean="0"/>
              <a:t>Developers </a:t>
            </a:r>
            <a:r>
              <a:rPr lang="en-US" dirty="0"/>
              <a:t>can use the programming language that they’re most familiar with. This helps them come work faster, with lower costs and fewer bugs</a:t>
            </a:r>
            <a:endParaRPr lang="en-IN" dirty="0"/>
          </a:p>
        </p:txBody>
      </p:sp>
    </p:spTree>
    <p:extLst>
      <p:ext uri="{BB962C8B-B14F-4D97-AF65-F5344CB8AC3E}">
        <p14:creationId xmlns:p14="http://schemas.microsoft.com/office/powerpoint/2010/main" val="41292059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587" y="1585912"/>
            <a:ext cx="11934825" cy="3686175"/>
          </a:xfrm>
          <a:prstGeom prst="rect">
            <a:avLst/>
          </a:prstGeom>
        </p:spPr>
      </p:pic>
    </p:spTree>
    <p:extLst>
      <p:ext uri="{BB962C8B-B14F-4D97-AF65-F5344CB8AC3E}">
        <p14:creationId xmlns:p14="http://schemas.microsoft.com/office/powerpoint/2010/main" val="3739888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Auto-configuration</a:t>
            </a:r>
            <a:br>
              <a:rPr lang="en-IN" b="1" dirty="0"/>
            </a:br>
            <a:endParaRPr lang="en-IN" dirty="0"/>
          </a:p>
        </p:txBody>
      </p:sp>
      <p:sp>
        <p:nvSpPr>
          <p:cNvPr id="3" name="Content Placeholder 2"/>
          <p:cNvSpPr>
            <a:spLocks noGrp="1"/>
          </p:cNvSpPr>
          <p:nvPr>
            <p:ph idx="1"/>
          </p:nvPr>
        </p:nvSpPr>
        <p:spPr>
          <a:xfrm>
            <a:off x="129540" y="1036955"/>
            <a:ext cx="12062460" cy="4351338"/>
          </a:xfrm>
        </p:spPr>
        <p:txBody>
          <a:bodyPr>
            <a:normAutofit fontScale="92500" lnSpcReduction="10000"/>
          </a:bodyPr>
          <a:lstStyle/>
          <a:p>
            <a:r>
              <a:rPr lang="en-US" dirty="0"/>
              <a:t>Spring Boot auto-configuration attempts to automatically configure your Spring application based on the jar dependencies that you have added. </a:t>
            </a:r>
          </a:p>
          <a:p>
            <a:pPr marL="0" indent="0">
              <a:buNone/>
            </a:pPr>
            <a:endParaRPr lang="en-US" dirty="0"/>
          </a:p>
          <a:p>
            <a:r>
              <a:rPr lang="en-US" dirty="0"/>
              <a:t>opt-in to auto-configuration by adding the @</a:t>
            </a:r>
            <a:r>
              <a:rPr lang="en-US" dirty="0" err="1"/>
              <a:t>EnableAutoConfiguration</a:t>
            </a:r>
            <a:r>
              <a:rPr lang="en-US" dirty="0"/>
              <a:t> or @</a:t>
            </a:r>
            <a:r>
              <a:rPr lang="en-US" dirty="0" err="1"/>
              <a:t>SpringBootApplication</a:t>
            </a:r>
            <a:r>
              <a:rPr lang="en-US" dirty="0"/>
              <a:t> annotations to one of your @Configuration classes</a:t>
            </a:r>
            <a:r>
              <a:rPr lang="en-US" dirty="0" smtClean="0"/>
              <a:t>.</a:t>
            </a:r>
          </a:p>
          <a:p>
            <a:endParaRPr lang="en-US" dirty="0"/>
          </a:p>
          <a:p>
            <a:r>
              <a:rPr lang="en-IN" b="1" dirty="0"/>
              <a:t>Configuration classes</a:t>
            </a:r>
          </a:p>
          <a:p>
            <a:r>
              <a:rPr lang="en-US" dirty="0"/>
              <a:t>Spring Boot favors Java-based configuration. Although it is possible to call </a:t>
            </a:r>
            <a:r>
              <a:rPr lang="en-US" dirty="0" err="1"/>
              <a:t>SpringApplication.run</a:t>
            </a:r>
            <a:r>
              <a:rPr lang="en-US" dirty="0"/>
              <a:t>() with an XML source, we generally recommend that your primary source is a @Configuration class. Usually the class that defines the main method is also a good candidate as the primary @Configuration.</a:t>
            </a:r>
            <a:endParaRPr lang="en-IN" dirty="0"/>
          </a:p>
        </p:txBody>
      </p:sp>
    </p:spTree>
    <p:extLst>
      <p:ext uri="{BB962C8B-B14F-4D97-AF65-F5344CB8AC3E}">
        <p14:creationId xmlns:p14="http://schemas.microsoft.com/office/powerpoint/2010/main" val="19049833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Build systems</a:t>
            </a:r>
            <a:br>
              <a:rPr lang="en-IN" b="1" dirty="0"/>
            </a:br>
            <a:endParaRPr lang="en-IN" dirty="0"/>
          </a:p>
        </p:txBody>
      </p:sp>
      <p:sp>
        <p:nvSpPr>
          <p:cNvPr id="3" name="Content Placeholder 2"/>
          <p:cNvSpPr>
            <a:spLocks noGrp="1"/>
          </p:cNvSpPr>
          <p:nvPr>
            <p:ph idx="1"/>
          </p:nvPr>
        </p:nvSpPr>
        <p:spPr>
          <a:xfrm>
            <a:off x="113804" y="934976"/>
            <a:ext cx="12078195" cy="4351338"/>
          </a:xfrm>
        </p:spPr>
        <p:txBody>
          <a:bodyPr>
            <a:normAutofit fontScale="92500" lnSpcReduction="10000"/>
          </a:bodyPr>
          <a:lstStyle/>
          <a:p>
            <a:r>
              <a:rPr lang="en-US" dirty="0"/>
              <a:t>It is strongly recommended that you choose a build system that supports </a:t>
            </a:r>
            <a:r>
              <a:rPr lang="en-US" i="1" dirty="0">
                <a:hlinkClick r:id="rId2" tooltip="13.1 Dependency management"/>
              </a:rPr>
              <a:t>dependency management</a:t>
            </a:r>
            <a:r>
              <a:rPr lang="en-US" dirty="0"/>
              <a:t>, and one that can consume artifacts published to the “Maven Central” repository. </a:t>
            </a:r>
            <a:endParaRPr lang="en-US" dirty="0" smtClean="0"/>
          </a:p>
          <a:p>
            <a:r>
              <a:rPr lang="en-US" dirty="0" smtClean="0"/>
              <a:t>We </a:t>
            </a:r>
            <a:r>
              <a:rPr lang="en-US" dirty="0"/>
              <a:t>would recommend that you choose Maven or </a:t>
            </a:r>
            <a:r>
              <a:rPr lang="en-US" dirty="0" err="1"/>
              <a:t>Gradle</a:t>
            </a:r>
            <a:r>
              <a:rPr lang="en-US" dirty="0" smtClean="0"/>
              <a:t>.</a:t>
            </a:r>
          </a:p>
          <a:p>
            <a:r>
              <a:rPr lang="en-US" dirty="0" smtClean="0"/>
              <a:t> </a:t>
            </a:r>
            <a:r>
              <a:rPr lang="en-US" dirty="0"/>
              <a:t>It is possible to get Spring Boot to work with other build systems (Ant for example), but they will not be particularly well supported</a:t>
            </a:r>
            <a:r>
              <a:rPr lang="en-US" dirty="0" smtClean="0"/>
              <a:t>.</a:t>
            </a:r>
          </a:p>
          <a:p>
            <a:endParaRPr lang="en-US" dirty="0"/>
          </a:p>
          <a:p>
            <a:r>
              <a:rPr lang="en-IN" b="1" dirty="0"/>
              <a:t>Dependency </a:t>
            </a:r>
            <a:r>
              <a:rPr lang="en-IN" b="1" dirty="0" smtClean="0"/>
              <a:t>management:</a:t>
            </a:r>
          </a:p>
          <a:p>
            <a:r>
              <a:rPr lang="en-US" dirty="0"/>
              <a:t>Each release of Spring Boot provides a curated list of dependencies it </a:t>
            </a:r>
            <a:r>
              <a:rPr lang="en-US" dirty="0" smtClean="0"/>
              <a:t>supports.</a:t>
            </a:r>
          </a:p>
          <a:p>
            <a:r>
              <a:rPr lang="en-US" dirty="0"/>
              <a:t>do not need to provide a version for any of these dependencies in your build configuration as Spring Boot is managing that for you</a:t>
            </a:r>
            <a:endParaRPr lang="en-IN" dirty="0"/>
          </a:p>
        </p:txBody>
      </p:sp>
    </p:spTree>
    <p:extLst>
      <p:ext uri="{BB962C8B-B14F-4D97-AF65-F5344CB8AC3E}">
        <p14:creationId xmlns:p14="http://schemas.microsoft.com/office/powerpoint/2010/main" val="4035445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50026"/>
          </a:xfrm>
        </p:spPr>
        <p:txBody>
          <a:bodyPr/>
          <a:lstStyle/>
          <a:p>
            <a:r>
              <a:rPr lang="en-IN" dirty="0" smtClean="0"/>
              <a:t>Dependency Management( Maven)</a:t>
            </a:r>
            <a:endParaRPr lang="en-IN" dirty="0"/>
          </a:p>
        </p:txBody>
      </p:sp>
      <p:sp>
        <p:nvSpPr>
          <p:cNvPr id="3" name="Content Placeholder 2"/>
          <p:cNvSpPr>
            <a:spLocks noGrp="1"/>
          </p:cNvSpPr>
          <p:nvPr>
            <p:ph idx="1"/>
          </p:nvPr>
        </p:nvSpPr>
        <p:spPr>
          <a:xfrm>
            <a:off x="152400" y="1162685"/>
            <a:ext cx="12039600" cy="4351338"/>
          </a:xfrm>
        </p:spPr>
        <p:txBody>
          <a:bodyPr>
            <a:normAutofit fontScale="92500" lnSpcReduction="10000"/>
          </a:bodyPr>
          <a:lstStyle/>
          <a:p>
            <a:r>
              <a:rPr lang="en-US" dirty="0"/>
              <a:t>Maven users can inherit from the spring-boot-starter-parent project to obtain sensible defaults. The parent project provides the following features</a:t>
            </a:r>
            <a:r>
              <a:rPr lang="en-US" dirty="0" smtClean="0"/>
              <a:t>:</a:t>
            </a:r>
          </a:p>
          <a:p>
            <a:endParaRPr lang="en-US" dirty="0"/>
          </a:p>
          <a:p>
            <a:r>
              <a:rPr lang="en-IN" dirty="0"/>
              <a:t>Java 1.6 as the default compiler level.</a:t>
            </a:r>
          </a:p>
          <a:p>
            <a:r>
              <a:rPr lang="en-IN" dirty="0"/>
              <a:t>UTF-8 source encoding.</a:t>
            </a:r>
          </a:p>
          <a:p>
            <a:r>
              <a:rPr lang="en-IN" dirty="0"/>
              <a:t>A Dependency Management section, allowing you to omit &lt;version&gt; tags for common dependencies, inherited from the spring-boot-dependencies POM.</a:t>
            </a:r>
          </a:p>
          <a:p>
            <a:r>
              <a:rPr lang="en-IN" dirty="0"/>
              <a:t>Sensible resource filtering.</a:t>
            </a:r>
          </a:p>
          <a:p>
            <a:r>
              <a:rPr lang="en-IN" dirty="0"/>
              <a:t>Sensible plugin configuration (exec plugin, </a:t>
            </a:r>
            <a:r>
              <a:rPr lang="en-IN" dirty="0" err="1"/>
              <a:t>surefire</a:t>
            </a:r>
            <a:r>
              <a:rPr lang="en-IN" dirty="0"/>
              <a:t>, Git commit ID, shade).</a:t>
            </a:r>
          </a:p>
          <a:p>
            <a:r>
              <a:rPr lang="en-IN" dirty="0"/>
              <a:t>Sensible resource filtering for </a:t>
            </a:r>
            <a:r>
              <a:rPr lang="en-IN" dirty="0" err="1"/>
              <a:t>application.properties</a:t>
            </a:r>
            <a:r>
              <a:rPr lang="en-IN" dirty="0"/>
              <a:t> and </a:t>
            </a:r>
            <a:r>
              <a:rPr lang="en-IN" dirty="0" err="1"/>
              <a:t>application.yml</a:t>
            </a:r>
            <a:endParaRPr lang="en-IN" dirty="0"/>
          </a:p>
        </p:txBody>
      </p:sp>
    </p:spTree>
    <p:extLst>
      <p:ext uri="{BB962C8B-B14F-4D97-AF65-F5344CB8AC3E}">
        <p14:creationId xmlns:p14="http://schemas.microsoft.com/office/powerpoint/2010/main" val="28158913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 Inheriting the starter parent</a:t>
            </a:r>
            <a:br>
              <a:rPr lang="en-IN" b="1" dirty="0"/>
            </a:br>
            <a:endParaRPr lang="en-IN" dirty="0"/>
          </a:p>
        </p:txBody>
      </p:sp>
      <p:sp>
        <p:nvSpPr>
          <p:cNvPr id="3" name="Content Placeholder 2"/>
          <p:cNvSpPr>
            <a:spLocks noGrp="1"/>
          </p:cNvSpPr>
          <p:nvPr>
            <p:ph idx="1"/>
          </p:nvPr>
        </p:nvSpPr>
        <p:spPr>
          <a:xfrm>
            <a:off x="83820" y="1105535"/>
            <a:ext cx="11974830" cy="4351338"/>
          </a:xfrm>
        </p:spPr>
        <p:txBody>
          <a:bodyPr>
            <a:normAutofit lnSpcReduction="10000"/>
          </a:bodyPr>
          <a:lstStyle/>
          <a:p>
            <a:r>
              <a:rPr lang="en-US" dirty="0"/>
              <a:t>To configure your project to inherit from the spring-boot-starter-parent simply set the parent</a:t>
            </a:r>
            <a:r>
              <a:rPr lang="en-US" dirty="0" smtClean="0"/>
              <a:t>:</a:t>
            </a:r>
          </a:p>
          <a:p>
            <a:endParaRPr lang="en-US" dirty="0"/>
          </a:p>
          <a:p>
            <a:r>
              <a:rPr lang="en-IN" dirty="0"/>
              <a:t>&lt;!-- Inherit defaults from Spring Boot --&gt;</a:t>
            </a:r>
          </a:p>
          <a:p>
            <a:r>
              <a:rPr lang="en-IN" dirty="0"/>
              <a:t>&lt;parent&gt;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&gt;spring-boot-starter-parent&lt;/</a:t>
            </a:r>
            <a:r>
              <a:rPr lang="en-IN" dirty="0" err="1"/>
              <a:t>artifactId</a:t>
            </a:r>
            <a:r>
              <a:rPr lang="en-IN" dirty="0"/>
              <a:t>&gt;</a:t>
            </a:r>
          </a:p>
          <a:p>
            <a:r>
              <a:rPr lang="en-IN" dirty="0"/>
              <a:t>    &lt;version&gt;1.3.8.RELEASE&lt;/version&gt;</a:t>
            </a:r>
          </a:p>
          <a:p>
            <a:r>
              <a:rPr lang="en-IN" dirty="0"/>
              <a:t>&lt;/parent&gt;</a:t>
            </a:r>
          </a:p>
        </p:txBody>
      </p:sp>
    </p:spTree>
    <p:extLst>
      <p:ext uri="{BB962C8B-B14F-4D97-AF65-F5344CB8AC3E}">
        <p14:creationId xmlns:p14="http://schemas.microsoft.com/office/powerpoint/2010/main" val="17281509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Changing the Java version</a:t>
            </a:r>
            <a:br>
              <a:rPr lang="en-US" dirty="0"/>
            </a:br>
            <a:endParaRPr lang="en-IN" dirty="0"/>
          </a:p>
        </p:txBody>
      </p:sp>
      <p:sp>
        <p:nvSpPr>
          <p:cNvPr id="3" name="Content Placeholder 2"/>
          <p:cNvSpPr>
            <a:spLocks noGrp="1"/>
          </p:cNvSpPr>
          <p:nvPr>
            <p:ph idx="1"/>
          </p:nvPr>
        </p:nvSpPr>
        <p:spPr/>
        <p:txBody>
          <a:bodyPr/>
          <a:lstStyle/>
          <a:p>
            <a:r>
              <a:rPr lang="en-US" dirty="0" smtClean="0"/>
              <a:t>The </a:t>
            </a:r>
            <a:r>
              <a:rPr lang="en-US" dirty="0"/>
              <a:t>spring-boot-starter-parent chooses fairly conservative Java compatibility. If you want to follow our recommendation and use a later Java version you can add a </a:t>
            </a:r>
            <a:r>
              <a:rPr lang="en-US" dirty="0" err="1"/>
              <a:t>java.version</a:t>
            </a:r>
            <a:r>
              <a:rPr lang="en-US" dirty="0"/>
              <a:t> property:</a:t>
            </a:r>
          </a:p>
          <a:p>
            <a:endParaRPr lang="en-US" dirty="0"/>
          </a:p>
          <a:p>
            <a:r>
              <a:rPr lang="en-US" dirty="0"/>
              <a:t>&lt;properties&gt;</a:t>
            </a:r>
          </a:p>
          <a:p>
            <a:r>
              <a:rPr lang="en-US" dirty="0"/>
              <a:t>    &lt;</a:t>
            </a:r>
            <a:r>
              <a:rPr lang="en-US" dirty="0" err="1"/>
              <a:t>java.version</a:t>
            </a:r>
            <a:r>
              <a:rPr lang="en-US" dirty="0"/>
              <a:t>&gt;1.8&lt;/</a:t>
            </a:r>
            <a:r>
              <a:rPr lang="en-US" dirty="0" err="1"/>
              <a:t>java.version</a:t>
            </a:r>
            <a:r>
              <a:rPr lang="en-US" dirty="0"/>
              <a:t>&gt;</a:t>
            </a:r>
          </a:p>
          <a:p>
            <a:r>
              <a:rPr lang="en-US" dirty="0"/>
              <a:t>&lt;/properties&gt;</a:t>
            </a:r>
            <a:endParaRPr lang="en-IN" dirty="0"/>
          </a:p>
        </p:txBody>
      </p:sp>
    </p:spTree>
    <p:extLst>
      <p:ext uri="{BB962C8B-B14F-4D97-AF65-F5344CB8AC3E}">
        <p14:creationId xmlns:p14="http://schemas.microsoft.com/office/powerpoint/2010/main" val="13880629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Using the Spring Boot Maven plugin</a:t>
            </a:r>
            <a:br>
              <a:rPr lang="en-US" b="1" dirty="0"/>
            </a:br>
            <a:endParaRPr lang="en-IN" dirty="0"/>
          </a:p>
        </p:txBody>
      </p:sp>
      <p:sp>
        <p:nvSpPr>
          <p:cNvPr id="3" name="Content Placeholder 2"/>
          <p:cNvSpPr>
            <a:spLocks noGrp="1"/>
          </p:cNvSpPr>
          <p:nvPr>
            <p:ph idx="1"/>
          </p:nvPr>
        </p:nvSpPr>
        <p:spPr>
          <a:xfrm>
            <a:off x="106680" y="956945"/>
            <a:ext cx="11917680" cy="4351338"/>
          </a:xfrm>
        </p:spPr>
        <p:txBody>
          <a:bodyPr>
            <a:normAutofit fontScale="77500" lnSpcReduction="20000"/>
          </a:bodyPr>
          <a:lstStyle/>
          <a:p>
            <a:r>
              <a:rPr lang="en-US" dirty="0"/>
              <a:t>Spring Boot includes a Maven plugin that can package the project as an executable jar. Add the plugin to your &lt;plugins&gt; section if you want to use it</a:t>
            </a:r>
            <a:r>
              <a:rPr lang="en-US" dirty="0" smtClean="0"/>
              <a:t>:</a:t>
            </a:r>
          </a:p>
          <a:p>
            <a:endParaRPr lang="en-US" dirty="0"/>
          </a:p>
          <a:p>
            <a:endParaRPr lang="en-US" dirty="0" smtClean="0"/>
          </a:p>
          <a:p>
            <a:r>
              <a:rPr lang="en-IN" dirty="0"/>
              <a:t>&lt;build&gt;</a:t>
            </a:r>
          </a:p>
          <a:p>
            <a:r>
              <a:rPr lang="en-IN" dirty="0"/>
              <a:t>    &lt;plugins&gt;</a:t>
            </a:r>
          </a:p>
          <a:p>
            <a:r>
              <a:rPr lang="en-IN" dirty="0"/>
              <a:t>        &lt;plugin&gt;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&gt;spring-boot-maven-plugin&lt;/</a:t>
            </a:r>
            <a:r>
              <a:rPr lang="en-IN" dirty="0" err="1"/>
              <a:t>artifactId</a:t>
            </a:r>
            <a:r>
              <a:rPr lang="en-IN" dirty="0"/>
              <a:t>&gt;</a:t>
            </a:r>
          </a:p>
          <a:p>
            <a:r>
              <a:rPr lang="en-IN" dirty="0"/>
              <a:t>        &lt;/plugin&gt;</a:t>
            </a:r>
          </a:p>
          <a:p>
            <a:r>
              <a:rPr lang="en-IN" dirty="0"/>
              <a:t>    &lt;/plugins&gt;</a:t>
            </a:r>
          </a:p>
          <a:p>
            <a:r>
              <a:rPr lang="en-IN" dirty="0"/>
              <a:t>&lt;/build&gt;</a:t>
            </a:r>
          </a:p>
        </p:txBody>
      </p:sp>
    </p:spTree>
    <p:extLst>
      <p:ext uri="{BB962C8B-B14F-4D97-AF65-F5344CB8AC3E}">
        <p14:creationId xmlns:p14="http://schemas.microsoft.com/office/powerpoint/2010/main" val="40134914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b="1" dirty="0"/>
              <a:t>Spring Boot application starters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59148748"/>
              </p:ext>
            </p:extLst>
          </p:nvPr>
        </p:nvGraphicFramePr>
        <p:xfrm>
          <a:off x="144780" y="754381"/>
          <a:ext cx="11715750" cy="5871743"/>
        </p:xfrm>
        <a:graphic>
          <a:graphicData uri="http://schemas.openxmlformats.org/drawingml/2006/table">
            <a:tbl>
              <a:tblPr>
                <a:tableStyleId>{5C22544A-7EE6-4342-B048-85BDC9FD1C3A}</a:tableStyleId>
              </a:tblPr>
              <a:tblGrid>
                <a:gridCol w="3489157">
                  <a:extLst>
                    <a:ext uri="{9D8B030D-6E8A-4147-A177-3AD203B41FA5}">
                      <a16:colId xmlns:a16="http://schemas.microsoft.com/office/drawing/2014/main" val="3708166214"/>
                    </a:ext>
                  </a:extLst>
                </a:gridCol>
                <a:gridCol w="8226593">
                  <a:extLst>
                    <a:ext uri="{9D8B030D-6E8A-4147-A177-3AD203B41FA5}">
                      <a16:colId xmlns:a16="http://schemas.microsoft.com/office/drawing/2014/main" val="1251168062"/>
                    </a:ext>
                  </a:extLst>
                </a:gridCol>
              </a:tblGrid>
              <a:tr h="721465">
                <a:tc>
                  <a:txBody>
                    <a:bodyPr/>
                    <a:lstStyle/>
                    <a:p>
                      <a:pPr algn="l" fontAlgn="t"/>
                      <a:r>
                        <a:rPr lang="en-IN" sz="1800" b="1" u="none" strike="noStrike" dirty="0">
                          <a:effectLst/>
                        </a:rPr>
                        <a:t>Name</a:t>
                      </a:r>
                      <a:endParaRPr lang="en-IN" sz="1800" b="1" i="0" u="none" strike="noStrike" dirty="0">
                        <a:solidFill>
                          <a:srgbClr val="000000"/>
                        </a:solidFill>
                        <a:effectLst/>
                        <a:latin typeface="Arial" panose="020B0604020202020204" pitchFamily="34" charset="0"/>
                      </a:endParaRPr>
                    </a:p>
                  </a:txBody>
                  <a:tcPr marL="85725" marR="9525" marT="9525" marB="0"/>
                </a:tc>
                <a:tc>
                  <a:txBody>
                    <a:bodyPr/>
                    <a:lstStyle/>
                    <a:p>
                      <a:pPr algn="l" fontAlgn="t"/>
                      <a:r>
                        <a:rPr lang="en-IN" sz="1800" b="1" u="none" strike="noStrike" dirty="0">
                          <a:effectLst/>
                        </a:rPr>
                        <a:t>Description</a:t>
                      </a:r>
                      <a:endParaRPr lang="en-IN" sz="1800" b="1" i="0" u="none" strike="noStrike" dirty="0">
                        <a:solidFill>
                          <a:srgbClr val="000000"/>
                        </a:solidFill>
                        <a:effectLst/>
                        <a:latin typeface="Arial" panose="020B0604020202020204" pitchFamily="34" charset="0"/>
                      </a:endParaRPr>
                    </a:p>
                  </a:txBody>
                  <a:tcPr marL="85725" marR="9525" marT="9525" marB="0"/>
                </a:tc>
                <a:extLst>
                  <a:ext uri="{0D108BD9-81ED-4DB2-BD59-A6C34878D82A}">
                    <a16:rowId xmlns:a16="http://schemas.microsoft.com/office/drawing/2014/main" val="3831289708"/>
                  </a:ext>
                </a:extLst>
              </a:tr>
              <a:tr h="373487">
                <a:tc>
                  <a:txBody>
                    <a:bodyPr/>
                    <a:lstStyle/>
                    <a:p>
                      <a:pPr algn="l" fontAlgn="b"/>
                      <a:r>
                        <a:rPr lang="en-IN" sz="1800" u="none" strike="noStrike" dirty="0">
                          <a:effectLst/>
                        </a:rPr>
                        <a:t>spring-boot-starter</a:t>
                      </a:r>
                      <a:endParaRPr lang="en-IN" sz="1800" b="0" i="0" u="none" strike="noStrike" dirty="0">
                        <a:solidFill>
                          <a:srgbClr val="6D180B"/>
                        </a:solidFill>
                        <a:effectLst/>
                        <a:latin typeface="Consolas" panose="020B0609020204030204" pitchFamily="49" charset="0"/>
                      </a:endParaRPr>
                    </a:p>
                  </a:txBody>
                  <a:tcPr marL="9525" marR="9525" marT="9525" marB="0" anchor="b"/>
                </a:tc>
                <a:tc>
                  <a:txBody>
                    <a:bodyPr/>
                    <a:lstStyle/>
                    <a:p>
                      <a:pPr algn="l" fontAlgn="b"/>
                      <a:r>
                        <a:rPr lang="en-US" sz="1800" u="none" strike="noStrike">
                          <a:effectLst/>
                        </a:rPr>
                        <a:t>The core Spring Boot starter, including auto-configuration support, logging and YAML.</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2047619"/>
                  </a:ext>
                </a:extLst>
              </a:tr>
              <a:tr h="355702">
                <a:tc>
                  <a:txBody>
                    <a:bodyPr/>
                    <a:lstStyle/>
                    <a:p>
                      <a:pPr algn="l" fontAlgn="b"/>
                      <a:r>
                        <a:rPr lang="en-IN" sz="1800" u="none" strike="noStrike" dirty="0">
                          <a:effectLst/>
                        </a:rPr>
                        <a:t>spring-boot-starter-actuator</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Production ready features to help you monitor and manage your application.</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050457"/>
                  </a:ext>
                </a:extLst>
              </a:tr>
              <a:tr h="355702">
                <a:tc>
                  <a:txBody>
                    <a:bodyPr/>
                    <a:lstStyle/>
                    <a:p>
                      <a:pPr algn="l" fontAlgn="b"/>
                      <a:r>
                        <a:rPr lang="en-IN" sz="1800" u="none" strike="noStrike" dirty="0">
                          <a:effectLst/>
                        </a:rPr>
                        <a:t>spring-boot-starter-</a:t>
                      </a:r>
                      <a:r>
                        <a:rPr lang="en-IN" sz="1800" u="none" strike="noStrike" dirty="0" err="1">
                          <a:effectLst/>
                        </a:rPr>
                        <a:t>aop</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Support for aspect-oriented programming including spring-aop and AspectJ.</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7244862"/>
                  </a:ext>
                </a:extLst>
              </a:tr>
              <a:tr h="355702">
                <a:tc>
                  <a:txBody>
                    <a:bodyPr/>
                    <a:lstStyle/>
                    <a:p>
                      <a:pPr algn="l" fontAlgn="b"/>
                      <a:r>
                        <a:rPr lang="en-IN" sz="1800" u="none" strike="noStrike" dirty="0">
                          <a:effectLst/>
                        </a:rPr>
                        <a:t>spring-boot-starter-data-</a:t>
                      </a:r>
                      <a:r>
                        <a:rPr lang="en-IN" sz="1800" u="none" strike="noStrike" dirty="0" err="1">
                          <a:effectLst/>
                        </a:rPr>
                        <a:t>jpa</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upport for the “Java Persistence API” including spring-data-jpa, spring-orm and Hibernate.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5651933"/>
                  </a:ext>
                </a:extLst>
              </a:tr>
              <a:tr h="355702">
                <a:tc>
                  <a:txBody>
                    <a:bodyPr/>
                    <a:lstStyle/>
                    <a:p>
                      <a:pPr algn="l" fontAlgn="b"/>
                      <a:r>
                        <a:rPr lang="en-IN" sz="1800" u="none" strike="noStrike" dirty="0">
                          <a:effectLst/>
                        </a:rPr>
                        <a:t>spring-boot-starter-data-rest</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a:effectLst/>
                        </a:rPr>
                        <a:t>Support for exposing Spring Data repositories over REST via spring-data-rest-webmvc.</a:t>
                      </a:r>
                      <a:endParaRPr lang="en-IN"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5212545"/>
                  </a:ext>
                </a:extLst>
              </a:tr>
              <a:tr h="355702">
                <a:tc>
                  <a:txBody>
                    <a:bodyPr/>
                    <a:lstStyle/>
                    <a:p>
                      <a:pPr algn="l" fontAlgn="b"/>
                      <a:r>
                        <a:rPr lang="en-IN" sz="1800" u="none" strike="noStrike" dirty="0">
                          <a:effectLst/>
                        </a:rPr>
                        <a:t>spring-boot-starter-</a:t>
                      </a:r>
                      <a:r>
                        <a:rPr lang="en-IN" sz="1800" u="none" strike="noStrike" dirty="0" err="1">
                          <a:effectLst/>
                        </a:rPr>
                        <a:t>jdbc</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JDBC databases.</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1172132"/>
                  </a:ext>
                </a:extLst>
              </a:tr>
              <a:tr h="355702">
                <a:tc>
                  <a:txBody>
                    <a:bodyPr/>
                    <a:lstStyle/>
                    <a:p>
                      <a:pPr algn="l" fontAlgn="b"/>
                      <a:r>
                        <a:rPr lang="en-IN" sz="1800" u="none" strike="noStrike">
                          <a:effectLst/>
                        </a:rPr>
                        <a:t>spring-boot-starter-security</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spring-security.</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51066"/>
                  </a:ext>
                </a:extLst>
              </a:tr>
              <a:tr h="355702">
                <a:tc>
                  <a:txBody>
                    <a:bodyPr/>
                    <a:lstStyle/>
                    <a:p>
                      <a:pPr algn="l" fontAlgn="b"/>
                      <a:r>
                        <a:rPr lang="en-IN" sz="1800" u="none" strike="noStrike">
                          <a:effectLst/>
                        </a:rPr>
                        <a:t>spring-boot-starter-social-facebook</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spring-social-</a:t>
                      </a:r>
                      <a:r>
                        <a:rPr lang="en-IN" sz="1800" u="none" strike="noStrike" dirty="0" err="1">
                          <a:effectLst/>
                        </a:rPr>
                        <a:t>facebook</a:t>
                      </a:r>
                      <a:r>
                        <a:rPr lang="en-IN" sz="1800" u="none" strike="noStrike" dirty="0">
                          <a:effectLst/>
                        </a:rPr>
                        <a:t>.</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5950037"/>
                  </a:ext>
                </a:extLst>
              </a:tr>
              <a:tr h="643821">
                <a:tc>
                  <a:txBody>
                    <a:bodyPr/>
                    <a:lstStyle/>
                    <a:p>
                      <a:pPr algn="l" fontAlgn="b"/>
                      <a:r>
                        <a:rPr lang="en-IN" sz="1800" u="none" strike="noStrike">
                          <a:effectLst/>
                        </a:rPr>
                        <a:t>spring-boot-starter-test</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Support for common test dependencies, including JUnit, </a:t>
                      </a:r>
                      <a:r>
                        <a:rPr lang="en-US" sz="1800" u="none" strike="noStrike" dirty="0" err="1">
                          <a:effectLst/>
                        </a:rPr>
                        <a:t>Hamcrest</a:t>
                      </a:r>
                      <a:r>
                        <a:rPr lang="en-US" sz="1800" u="none" strike="noStrike" dirty="0">
                          <a:effectLst/>
                        </a:rPr>
                        <a:t> and Mockito along with the spring-test module.</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5653591"/>
                  </a:ext>
                </a:extLst>
              </a:tr>
              <a:tr h="373487">
                <a:tc>
                  <a:txBody>
                    <a:bodyPr/>
                    <a:lstStyle/>
                    <a:p>
                      <a:pPr algn="l" fontAlgn="b"/>
                      <a:r>
                        <a:rPr lang="en-IN" sz="1800" u="none" strike="noStrike">
                          <a:effectLst/>
                        </a:rPr>
                        <a:t>spring-boot-starter-web</a:t>
                      </a:r>
                      <a:endParaRPr lang="en-IN" sz="1800" b="0" i="0" u="none" strike="noStrike">
                        <a:solidFill>
                          <a:srgbClr val="6D180B"/>
                        </a:solidFill>
                        <a:effectLst/>
                        <a:latin typeface="Consolas" panose="020B0609020204030204" pitchFamily="49" charset="0"/>
                      </a:endParaRPr>
                    </a:p>
                  </a:txBody>
                  <a:tcPr marL="9525" marR="9525" marT="9525" marB="0" anchor="b"/>
                </a:tc>
                <a:tc>
                  <a:txBody>
                    <a:bodyPr/>
                    <a:lstStyle/>
                    <a:p>
                      <a:pPr algn="l" fontAlgn="b"/>
                      <a:r>
                        <a:rPr lang="en-US" sz="1800" u="none" strike="noStrike" dirty="0">
                          <a:effectLst/>
                        </a:rPr>
                        <a:t>Support for full-stack web development, including Tomcat and spring-</a:t>
                      </a:r>
                      <a:r>
                        <a:rPr lang="en-US" sz="1800" u="none" strike="noStrike" dirty="0" err="1">
                          <a:effectLst/>
                        </a:rPr>
                        <a:t>webmvc</a:t>
                      </a:r>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3991902"/>
                  </a:ext>
                </a:extLst>
              </a:tr>
              <a:tr h="1067106">
                <a:tc>
                  <a:txBody>
                    <a:bodyPr/>
                    <a:lstStyle/>
                    <a:p>
                      <a:pPr algn="l" fontAlgn="b"/>
                      <a:r>
                        <a:rPr lang="en-IN" sz="1800" u="none" strike="noStrike">
                          <a:effectLst/>
                        </a:rPr>
                        <a:t>spring-boot-starter-ws</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Support for Spring Web Services.</a:t>
                      </a:r>
                      <a:br>
                        <a:rPr lang="en-US" sz="1800" u="none" strike="noStrike" dirty="0">
                          <a:effectLst/>
                        </a:rPr>
                      </a:br>
                      <a:r>
                        <a:rPr lang="en-US" sz="1800" u="none" strike="noStrike" dirty="0">
                          <a:effectLst/>
                        </a:rPr>
                        <a:t/>
                      </a:r>
                      <a:br>
                        <a:rPr lang="en-US" sz="1800" u="none" strike="noStrike" dirty="0">
                          <a:effectLst/>
                        </a:rPr>
                      </a:b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0373840"/>
                  </a:ext>
                </a:extLst>
              </a:tr>
            </a:tbl>
          </a:graphicData>
        </a:graphic>
      </p:graphicFrame>
    </p:spTree>
    <p:extLst>
      <p:ext uri="{BB962C8B-B14F-4D97-AF65-F5344CB8AC3E}">
        <p14:creationId xmlns:p14="http://schemas.microsoft.com/office/powerpoint/2010/main" val="22649198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b="1" dirty="0"/>
              <a:t>Spring Boot technical starters</a:t>
            </a:r>
            <a:endParaRPr lang="en-IN" dirty="0"/>
          </a:p>
        </p:txBody>
      </p:sp>
      <p:pic>
        <p:nvPicPr>
          <p:cNvPr id="4" name="Picture 3"/>
          <p:cNvPicPr>
            <a:picLocks noChangeAspect="1"/>
          </p:cNvPicPr>
          <p:nvPr/>
        </p:nvPicPr>
        <p:blipFill>
          <a:blip r:embed="rId2"/>
          <a:stretch>
            <a:fillRect/>
          </a:stretch>
        </p:blipFill>
        <p:spPr>
          <a:xfrm>
            <a:off x="600075" y="1154430"/>
            <a:ext cx="10991850" cy="4892040"/>
          </a:xfrm>
          <a:prstGeom prst="rect">
            <a:avLst/>
          </a:prstGeom>
        </p:spPr>
      </p:pic>
    </p:spTree>
    <p:extLst>
      <p:ext uri="{BB962C8B-B14F-4D97-AF65-F5344CB8AC3E}">
        <p14:creationId xmlns:p14="http://schemas.microsoft.com/office/powerpoint/2010/main" val="469578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Spring Beans and dependency injection</a:t>
            </a:r>
            <a:br>
              <a:rPr lang="en-US" b="1" dirty="0"/>
            </a:br>
            <a:endParaRPr lang="en-IN" dirty="0"/>
          </a:p>
        </p:txBody>
      </p:sp>
      <p:sp>
        <p:nvSpPr>
          <p:cNvPr id="3" name="Content Placeholder 2"/>
          <p:cNvSpPr>
            <a:spLocks noGrp="1"/>
          </p:cNvSpPr>
          <p:nvPr>
            <p:ph idx="1"/>
          </p:nvPr>
        </p:nvSpPr>
        <p:spPr>
          <a:xfrm>
            <a:off x="152400" y="1059815"/>
            <a:ext cx="11871960" cy="4351338"/>
          </a:xfrm>
        </p:spPr>
        <p:txBody>
          <a:bodyPr>
            <a:normAutofit/>
          </a:bodyPr>
          <a:lstStyle/>
          <a:p>
            <a:r>
              <a:rPr lang="en-US" dirty="0"/>
              <a:t>You are free to use any of the standard Spring Framework techniques to define your beans and their injected </a:t>
            </a:r>
            <a:r>
              <a:rPr lang="en-US" dirty="0" smtClean="0"/>
              <a:t>dependencies.</a:t>
            </a:r>
          </a:p>
          <a:p>
            <a:endParaRPr lang="en-US" dirty="0"/>
          </a:p>
          <a:p>
            <a:r>
              <a:rPr lang="en-US" dirty="0"/>
              <a:t>For simplicity, we often find that using @</a:t>
            </a:r>
            <a:r>
              <a:rPr lang="en-US" dirty="0" err="1"/>
              <a:t>ComponentScan</a:t>
            </a:r>
            <a:r>
              <a:rPr lang="en-US" dirty="0"/>
              <a:t> to find your beans, in combination with @</a:t>
            </a:r>
            <a:r>
              <a:rPr lang="en-US" dirty="0" err="1"/>
              <a:t>Autowired</a:t>
            </a:r>
            <a:r>
              <a:rPr lang="en-US" dirty="0"/>
              <a:t> constructor injection works well</a:t>
            </a:r>
            <a:r>
              <a:rPr lang="en-US" dirty="0" smtClean="0"/>
              <a:t>.</a:t>
            </a:r>
          </a:p>
          <a:p>
            <a:endParaRPr lang="en-US" dirty="0"/>
          </a:p>
          <a:p>
            <a:r>
              <a:rPr lang="en-US" dirty="0" smtClean="0"/>
              <a:t>All </a:t>
            </a:r>
            <a:r>
              <a:rPr lang="en-US" dirty="0"/>
              <a:t>of your application components (@Component, @Service, @Repository, @Controller etc.) will be automatically registered as Spring Beans.</a:t>
            </a:r>
            <a:endParaRPr lang="en-IN" dirty="0"/>
          </a:p>
        </p:txBody>
      </p:sp>
    </p:spTree>
    <p:extLst>
      <p:ext uri="{BB962C8B-B14F-4D97-AF65-F5344CB8AC3E}">
        <p14:creationId xmlns:p14="http://schemas.microsoft.com/office/powerpoint/2010/main" val="230397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Java Microservices frameworks</a:t>
            </a:r>
            <a:endParaRPr lang="en-IN" dirty="0"/>
          </a:p>
        </p:txBody>
      </p:sp>
      <p:sp>
        <p:nvSpPr>
          <p:cNvPr id="3" name="Content Placeholder 2"/>
          <p:cNvSpPr>
            <a:spLocks noGrp="1"/>
          </p:cNvSpPr>
          <p:nvPr>
            <p:ph idx="1"/>
          </p:nvPr>
        </p:nvSpPr>
        <p:spPr/>
        <p:txBody>
          <a:bodyPr/>
          <a:lstStyle/>
          <a:p>
            <a:r>
              <a:rPr lang="en-IN" b="1" dirty="0"/>
              <a:t>Spring </a:t>
            </a:r>
            <a:r>
              <a:rPr lang="en-IN" b="1" dirty="0" smtClean="0"/>
              <a:t>Boot</a:t>
            </a:r>
          </a:p>
          <a:p>
            <a:r>
              <a:rPr lang="en-IN" b="1" dirty="0" smtClean="0"/>
              <a:t>Jersey</a:t>
            </a:r>
          </a:p>
          <a:p>
            <a:r>
              <a:rPr lang="en-IN" b="1" dirty="0"/>
              <a:t>Swagger</a:t>
            </a:r>
            <a:endParaRPr lang="en-IN" dirty="0"/>
          </a:p>
        </p:txBody>
      </p:sp>
    </p:spTree>
    <p:extLst>
      <p:ext uri="{BB962C8B-B14F-4D97-AF65-F5344CB8AC3E}">
        <p14:creationId xmlns:p14="http://schemas.microsoft.com/office/powerpoint/2010/main" val="4162806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Using the @</a:t>
            </a:r>
            <a:r>
              <a:rPr lang="en-IN" b="1" dirty="0" err="1"/>
              <a:t>SpringBootApplication</a:t>
            </a:r>
            <a:r>
              <a:rPr lang="en-IN" b="1" dirty="0"/>
              <a:t> annotation</a:t>
            </a:r>
            <a:br>
              <a:rPr lang="en-IN" b="1" dirty="0"/>
            </a:br>
            <a:endParaRPr lang="en-IN" dirty="0"/>
          </a:p>
        </p:txBody>
      </p:sp>
      <p:sp>
        <p:nvSpPr>
          <p:cNvPr id="3" name="Content Placeholder 2"/>
          <p:cNvSpPr>
            <a:spLocks noGrp="1"/>
          </p:cNvSpPr>
          <p:nvPr>
            <p:ph idx="1"/>
          </p:nvPr>
        </p:nvSpPr>
        <p:spPr>
          <a:xfrm>
            <a:off x="83820" y="888364"/>
            <a:ext cx="12108180" cy="5821045"/>
          </a:xfrm>
        </p:spPr>
        <p:txBody>
          <a:bodyPr>
            <a:normAutofit fontScale="77500" lnSpcReduction="20000"/>
          </a:bodyPr>
          <a:lstStyle/>
          <a:p>
            <a:r>
              <a:rPr lang="en-US" dirty="0"/>
              <a:t>The @</a:t>
            </a:r>
            <a:r>
              <a:rPr lang="en-US" dirty="0" err="1"/>
              <a:t>SpringBootApplication</a:t>
            </a:r>
            <a:r>
              <a:rPr lang="en-US" dirty="0"/>
              <a:t> annotation is equivalent to using @Configuration, @</a:t>
            </a:r>
            <a:r>
              <a:rPr lang="en-US" dirty="0" err="1"/>
              <a:t>EnableAutoConfiguration</a:t>
            </a:r>
            <a:r>
              <a:rPr lang="en-US" dirty="0"/>
              <a:t> and @</a:t>
            </a:r>
            <a:r>
              <a:rPr lang="en-US" dirty="0" err="1"/>
              <a:t>ComponentScan</a:t>
            </a:r>
            <a:r>
              <a:rPr lang="en-US" dirty="0"/>
              <a:t> with their default attributes</a:t>
            </a:r>
            <a:r>
              <a:rPr lang="en-US" dirty="0" smtClean="0"/>
              <a:t>:</a:t>
            </a:r>
          </a:p>
          <a:p>
            <a:endParaRPr lang="en-US" dirty="0"/>
          </a:p>
          <a:p>
            <a:r>
              <a:rPr lang="en-IN" dirty="0"/>
              <a:t>package </a:t>
            </a:r>
            <a:r>
              <a:rPr lang="en-IN" dirty="0" err="1"/>
              <a:t>com.example.myproject</a:t>
            </a:r>
            <a:r>
              <a:rPr lang="en-IN" dirty="0"/>
              <a:t>;</a:t>
            </a:r>
          </a:p>
          <a:p>
            <a:endParaRPr lang="en-IN" dirty="0"/>
          </a:p>
          <a:p>
            <a:r>
              <a:rPr lang="en-IN" dirty="0"/>
              <a:t>import </a:t>
            </a:r>
            <a:r>
              <a:rPr lang="en-IN" dirty="0" err="1"/>
              <a:t>org.springframework.boot.SpringApplication</a:t>
            </a:r>
            <a:r>
              <a:rPr lang="en-IN" dirty="0"/>
              <a:t>;</a:t>
            </a:r>
          </a:p>
          <a:p>
            <a:r>
              <a:rPr lang="en-IN" dirty="0"/>
              <a:t>import </a:t>
            </a:r>
            <a:r>
              <a:rPr lang="en-IN" dirty="0" err="1"/>
              <a:t>org.springframework.boot.autoconfigure.SpringBootApplication</a:t>
            </a:r>
            <a:r>
              <a:rPr lang="en-IN" dirty="0"/>
              <a:t>;</a:t>
            </a:r>
          </a:p>
          <a:p>
            <a:endParaRPr lang="en-IN" dirty="0"/>
          </a:p>
          <a:p>
            <a:r>
              <a:rPr lang="en-IN" dirty="0"/>
              <a:t>@</a:t>
            </a:r>
            <a:r>
              <a:rPr lang="en-IN" dirty="0" err="1"/>
              <a:t>SpringBootApplication</a:t>
            </a:r>
            <a:r>
              <a:rPr lang="en-IN" dirty="0"/>
              <a:t> // same as @Configuration @</a:t>
            </a:r>
            <a:r>
              <a:rPr lang="en-IN" dirty="0" err="1"/>
              <a:t>EnableAutoConfiguration</a:t>
            </a:r>
            <a:r>
              <a:rPr lang="en-IN" dirty="0"/>
              <a:t> @</a:t>
            </a:r>
            <a:r>
              <a:rPr lang="en-IN" dirty="0" err="1"/>
              <a:t>ComponentScan</a:t>
            </a:r>
            <a:endParaRPr lang="en-IN" dirty="0"/>
          </a:p>
          <a:p>
            <a:r>
              <a:rPr lang="en-IN" dirty="0"/>
              <a:t>public class Application {</a:t>
            </a:r>
          </a:p>
          <a:p>
            <a:endParaRPr lang="en-IN" dirty="0"/>
          </a:p>
          <a:p>
            <a:r>
              <a:rPr lang="en-IN" dirty="0"/>
              <a:t>    public static void main(String[] </a:t>
            </a:r>
            <a:r>
              <a:rPr lang="en-IN" dirty="0" err="1"/>
              <a:t>args</a:t>
            </a:r>
            <a:r>
              <a:rPr lang="en-IN" dirty="0"/>
              <a:t>) {</a:t>
            </a:r>
          </a:p>
          <a:p>
            <a:r>
              <a:rPr lang="en-IN" dirty="0"/>
              <a:t>        </a:t>
            </a:r>
            <a:r>
              <a:rPr lang="en-IN" dirty="0" err="1"/>
              <a:t>SpringApplication.run</a:t>
            </a:r>
            <a:r>
              <a:rPr lang="en-IN" dirty="0"/>
              <a:t>(</a:t>
            </a:r>
            <a:r>
              <a:rPr lang="en-IN" dirty="0" err="1"/>
              <a:t>Application.class</a:t>
            </a:r>
            <a:r>
              <a:rPr lang="en-IN" dirty="0"/>
              <a:t>, </a:t>
            </a:r>
            <a:r>
              <a:rPr lang="en-IN" dirty="0" err="1"/>
              <a:t>args</a:t>
            </a:r>
            <a:r>
              <a:rPr lang="en-IN" dirty="0"/>
              <a:t>);</a:t>
            </a:r>
          </a:p>
          <a:p>
            <a:r>
              <a:rPr lang="en-IN" dirty="0"/>
              <a:t>    }</a:t>
            </a:r>
          </a:p>
          <a:p>
            <a:endParaRPr lang="en-IN" dirty="0"/>
          </a:p>
          <a:p>
            <a:r>
              <a:rPr lang="en-IN" dirty="0"/>
              <a:t>}</a:t>
            </a:r>
          </a:p>
        </p:txBody>
      </p:sp>
    </p:spTree>
    <p:extLst>
      <p:ext uri="{BB962C8B-B14F-4D97-AF65-F5344CB8AC3E}">
        <p14:creationId xmlns:p14="http://schemas.microsoft.com/office/powerpoint/2010/main" val="15029078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00100"/>
          </a:xfrm>
        </p:spPr>
        <p:txBody>
          <a:bodyPr/>
          <a:lstStyle/>
          <a:p>
            <a:r>
              <a:rPr lang="en-IN" dirty="0" smtClean="0"/>
              <a:t>Running spring boot application</a:t>
            </a:r>
            <a:endParaRPr lang="en-IN" dirty="0"/>
          </a:p>
        </p:txBody>
      </p:sp>
      <p:sp>
        <p:nvSpPr>
          <p:cNvPr id="3" name="Content Placeholder 2"/>
          <p:cNvSpPr>
            <a:spLocks noGrp="1"/>
          </p:cNvSpPr>
          <p:nvPr>
            <p:ph idx="1"/>
          </p:nvPr>
        </p:nvSpPr>
        <p:spPr>
          <a:xfrm>
            <a:off x="140970" y="1014095"/>
            <a:ext cx="11906250" cy="4351338"/>
          </a:xfrm>
        </p:spPr>
        <p:txBody>
          <a:bodyPr/>
          <a:lstStyle/>
          <a:p>
            <a:pPr marL="514350" indent="-514350">
              <a:buAutoNum type="arabicPeriod"/>
            </a:pPr>
            <a:r>
              <a:rPr lang="en-US" b="1" dirty="0" smtClean="0"/>
              <a:t>Running </a:t>
            </a:r>
            <a:r>
              <a:rPr lang="en-US" b="1" dirty="0"/>
              <a:t>as a packaged </a:t>
            </a:r>
            <a:r>
              <a:rPr lang="en-US" b="1" dirty="0" smtClean="0"/>
              <a:t>application:</a:t>
            </a:r>
          </a:p>
          <a:p>
            <a:pPr marL="0" indent="0">
              <a:buNone/>
            </a:pPr>
            <a:r>
              <a:rPr lang="en-US" b="1" dirty="0" err="1" smtClean="0"/>
              <a:t>Mavn</a:t>
            </a:r>
            <a:r>
              <a:rPr lang="en-US" b="1" dirty="0"/>
              <a:t>: java -jar </a:t>
            </a:r>
            <a:r>
              <a:rPr lang="en-US" b="1" dirty="0" smtClean="0"/>
              <a:t>target/myproject-0.0.1-SNAPSHOT.jar</a:t>
            </a:r>
          </a:p>
          <a:p>
            <a:pPr marL="0" indent="0">
              <a:buNone/>
            </a:pPr>
            <a:r>
              <a:rPr lang="en-US" b="1" dirty="0" smtClean="0"/>
              <a:t>2.</a:t>
            </a:r>
            <a:r>
              <a:rPr lang="en-IN" b="1" dirty="0"/>
              <a:t> Using the Maven </a:t>
            </a:r>
            <a:r>
              <a:rPr lang="en-IN" b="1" dirty="0" smtClean="0"/>
              <a:t>plugin:</a:t>
            </a:r>
          </a:p>
          <a:p>
            <a:pPr marL="0" indent="0">
              <a:buNone/>
            </a:pPr>
            <a:r>
              <a:rPr lang="en-IN" b="1" dirty="0" err="1"/>
              <a:t>mvn</a:t>
            </a:r>
            <a:r>
              <a:rPr lang="en-IN" b="1" dirty="0"/>
              <a:t> </a:t>
            </a:r>
            <a:r>
              <a:rPr lang="en-IN" b="1" dirty="0" err="1"/>
              <a:t>spring-boot:run</a:t>
            </a:r>
            <a:endParaRPr lang="en-IN" b="1" dirty="0"/>
          </a:p>
          <a:p>
            <a:pPr marL="0" indent="0">
              <a:buNone/>
            </a:pPr>
            <a:endParaRPr lang="en-US" b="1" dirty="0"/>
          </a:p>
          <a:p>
            <a:pPr marL="0" indent="0">
              <a:buNone/>
            </a:pPr>
            <a:endParaRPr lang="en-IN" dirty="0"/>
          </a:p>
        </p:txBody>
      </p:sp>
    </p:spTree>
    <p:extLst>
      <p:ext uri="{BB962C8B-B14F-4D97-AF65-F5344CB8AC3E}">
        <p14:creationId xmlns:p14="http://schemas.microsoft.com/office/powerpoint/2010/main" val="16326445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4900" y="1804987"/>
            <a:ext cx="9982200" cy="3248025"/>
          </a:xfrm>
          <a:prstGeom prst="rect">
            <a:avLst/>
          </a:prstGeom>
        </p:spPr>
      </p:pic>
    </p:spTree>
    <p:extLst>
      <p:ext uri="{BB962C8B-B14F-4D97-AF65-F5344CB8AC3E}">
        <p14:creationId xmlns:p14="http://schemas.microsoft.com/office/powerpoint/2010/main" val="33246864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Spring Data JPA</a:t>
            </a:r>
            <a:endParaRPr lang="en-IN" dirty="0"/>
          </a:p>
        </p:txBody>
      </p:sp>
      <p:sp>
        <p:nvSpPr>
          <p:cNvPr id="3" name="Content Placeholder 2"/>
          <p:cNvSpPr>
            <a:spLocks noGrp="1"/>
          </p:cNvSpPr>
          <p:nvPr>
            <p:ph idx="1"/>
          </p:nvPr>
        </p:nvSpPr>
        <p:spPr/>
        <p:txBody>
          <a:bodyPr>
            <a:normAutofit fontScale="92500" lnSpcReduction="10000"/>
          </a:bodyPr>
          <a:lstStyle/>
          <a:p>
            <a:r>
              <a:rPr lang="en-US" dirty="0"/>
              <a:t>Spring Data JPA API provides </a:t>
            </a:r>
            <a:r>
              <a:rPr lang="en-US" dirty="0" err="1"/>
              <a:t>JpaTemplate</a:t>
            </a:r>
            <a:r>
              <a:rPr lang="en-US" dirty="0"/>
              <a:t> class to integrate spring application with JPA</a:t>
            </a:r>
            <a:r>
              <a:rPr lang="en-US" dirty="0" smtClean="0"/>
              <a:t>.</a:t>
            </a:r>
          </a:p>
          <a:p>
            <a:r>
              <a:rPr lang="en-US" dirty="0"/>
              <a:t>JPA (Java Persistent API) is the sun specification for persisting objects in the enterprise application. It is currently used as the replacement for complex entity beans</a:t>
            </a:r>
            <a:r>
              <a:rPr lang="en-US" dirty="0" smtClean="0"/>
              <a:t>.</a:t>
            </a:r>
          </a:p>
          <a:p>
            <a:r>
              <a:rPr lang="en-US" dirty="0"/>
              <a:t>The implementation of JPA specification are provided by many vendors such as:</a:t>
            </a:r>
          </a:p>
          <a:p>
            <a:r>
              <a:rPr lang="en-US" dirty="0"/>
              <a:t>Hibernate</a:t>
            </a:r>
          </a:p>
          <a:p>
            <a:r>
              <a:rPr lang="en-US" dirty="0" err="1"/>
              <a:t>Toplink</a:t>
            </a:r>
            <a:endParaRPr lang="en-US" dirty="0"/>
          </a:p>
          <a:p>
            <a:r>
              <a:rPr lang="en-US" dirty="0" err="1"/>
              <a:t>iBatis</a:t>
            </a:r>
            <a:endParaRPr lang="en-US" dirty="0"/>
          </a:p>
          <a:p>
            <a:r>
              <a:rPr lang="en-US" dirty="0" err="1"/>
              <a:t>OpenJPA</a:t>
            </a:r>
            <a:r>
              <a:rPr lang="en-US" dirty="0"/>
              <a:t> etc.</a:t>
            </a:r>
          </a:p>
          <a:p>
            <a:endParaRPr lang="en-IN" dirty="0"/>
          </a:p>
        </p:txBody>
      </p:sp>
    </p:spTree>
    <p:extLst>
      <p:ext uri="{BB962C8B-B14F-4D97-AF65-F5344CB8AC3E}">
        <p14:creationId xmlns:p14="http://schemas.microsoft.com/office/powerpoint/2010/main" val="28497932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8670"/>
          </a:xfrm>
        </p:spPr>
        <p:txBody>
          <a:bodyPr/>
          <a:lstStyle/>
          <a:p>
            <a:r>
              <a:rPr lang="en-IN" dirty="0" smtClean="0"/>
              <a:t>Spring Data JPA</a:t>
            </a:r>
            <a:endParaRPr lang="en-IN" dirty="0"/>
          </a:p>
        </p:txBody>
      </p:sp>
      <p:pic>
        <p:nvPicPr>
          <p:cNvPr id="5" name="Picture 4"/>
          <p:cNvPicPr>
            <a:picLocks noChangeAspect="1"/>
          </p:cNvPicPr>
          <p:nvPr/>
        </p:nvPicPr>
        <p:blipFill>
          <a:blip r:embed="rId2"/>
          <a:stretch>
            <a:fillRect/>
          </a:stretch>
        </p:blipFill>
        <p:spPr>
          <a:xfrm>
            <a:off x="166687" y="1585912"/>
            <a:ext cx="11858625" cy="3686175"/>
          </a:xfrm>
          <a:prstGeom prst="rect">
            <a:avLst/>
          </a:prstGeom>
        </p:spPr>
      </p:pic>
    </p:spTree>
    <p:extLst>
      <p:ext uri="{BB962C8B-B14F-4D97-AF65-F5344CB8AC3E}">
        <p14:creationId xmlns:p14="http://schemas.microsoft.com/office/powerpoint/2010/main" val="5498044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4572000" cy="1609725"/>
          </a:xfrm>
          <a:prstGeom prst="rect">
            <a:avLst/>
          </a:prstGeom>
        </p:spPr>
      </p:pic>
      <p:pic>
        <p:nvPicPr>
          <p:cNvPr id="6" name="Picture 5"/>
          <p:cNvPicPr>
            <a:picLocks noChangeAspect="1"/>
          </p:cNvPicPr>
          <p:nvPr/>
        </p:nvPicPr>
        <p:blipFill>
          <a:blip r:embed="rId3"/>
          <a:stretch>
            <a:fillRect/>
          </a:stretch>
        </p:blipFill>
        <p:spPr>
          <a:xfrm>
            <a:off x="2922270" y="2438400"/>
            <a:ext cx="5753100" cy="1524000"/>
          </a:xfrm>
          <a:prstGeom prst="rect">
            <a:avLst/>
          </a:prstGeom>
        </p:spPr>
      </p:pic>
      <p:pic>
        <p:nvPicPr>
          <p:cNvPr id="7" name="Picture 6"/>
          <p:cNvPicPr>
            <a:picLocks noChangeAspect="1"/>
          </p:cNvPicPr>
          <p:nvPr/>
        </p:nvPicPr>
        <p:blipFill>
          <a:blip r:embed="rId4"/>
          <a:stretch>
            <a:fillRect/>
          </a:stretch>
        </p:blipFill>
        <p:spPr>
          <a:xfrm>
            <a:off x="6675121" y="5074921"/>
            <a:ext cx="5516880" cy="1783080"/>
          </a:xfrm>
          <a:prstGeom prst="rect">
            <a:avLst/>
          </a:prstGeom>
        </p:spPr>
      </p:pic>
    </p:spTree>
    <p:extLst>
      <p:ext uri="{BB962C8B-B14F-4D97-AF65-F5344CB8AC3E}">
        <p14:creationId xmlns:p14="http://schemas.microsoft.com/office/powerpoint/2010/main" val="1611861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033462"/>
            <a:ext cx="12192000" cy="4791075"/>
          </a:xfrm>
          <a:prstGeom prst="rect">
            <a:avLst/>
          </a:prstGeom>
        </p:spPr>
      </p:pic>
    </p:spTree>
    <p:extLst>
      <p:ext uri="{BB962C8B-B14F-4D97-AF65-F5344CB8AC3E}">
        <p14:creationId xmlns:p14="http://schemas.microsoft.com/office/powerpoint/2010/main" val="2420559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6883"/>
            <a:ext cx="12077205" cy="6756379"/>
          </a:xfrm>
          <a:prstGeom prst="rect">
            <a:avLst/>
          </a:prstGeom>
        </p:spPr>
      </p:pic>
    </p:spTree>
    <p:extLst>
      <p:ext uri="{BB962C8B-B14F-4D97-AF65-F5344CB8AC3E}">
        <p14:creationId xmlns:p14="http://schemas.microsoft.com/office/powerpoint/2010/main" val="29172663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5123367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6531986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Use Cases</a:t>
            </a:r>
            <a:br>
              <a:rPr lang="en-IN" b="1" dirty="0"/>
            </a:br>
            <a:endParaRPr lang="en-IN" dirty="0"/>
          </a:p>
        </p:txBody>
      </p:sp>
      <p:sp>
        <p:nvSpPr>
          <p:cNvPr id="3" name="Content Placeholder 2"/>
          <p:cNvSpPr>
            <a:spLocks noGrp="1"/>
          </p:cNvSpPr>
          <p:nvPr>
            <p:ph idx="1"/>
          </p:nvPr>
        </p:nvSpPr>
        <p:spPr>
          <a:xfrm>
            <a:off x="163830" y="2377439"/>
            <a:ext cx="11906250" cy="3079433"/>
          </a:xfrm>
        </p:spPr>
        <p:txBody>
          <a:bodyPr/>
          <a:lstStyle/>
          <a:p>
            <a:pPr marL="457200" lvl="1" indent="0">
              <a:buNone/>
            </a:pPr>
            <a:r>
              <a:rPr lang="en-IN" dirty="0" smtClean="0"/>
              <a:t>Data pipeline</a:t>
            </a:r>
            <a:r>
              <a:rPr lang="en-IN" dirty="0"/>
              <a:t> </a:t>
            </a:r>
            <a:r>
              <a:rPr lang="en-IN" dirty="0" smtClean="0"/>
              <a:t>with </a:t>
            </a:r>
            <a:r>
              <a:rPr lang="en-US" dirty="0"/>
              <a:t>data collection, cleansing, normalization, enrichment, aggregation, reporting, etc. </a:t>
            </a:r>
            <a:endParaRPr lang="en-US" dirty="0" smtClean="0"/>
          </a:p>
          <a:p>
            <a:pPr marL="514350" indent="-514350">
              <a:buAutoNum type="arabicPeriod"/>
            </a:pPr>
            <a:endParaRPr lang="en-US" dirty="0"/>
          </a:p>
          <a:p>
            <a:pPr marL="457200" lvl="1" indent="0">
              <a:buNone/>
            </a:pPr>
            <a:r>
              <a:rPr lang="en-US" dirty="0"/>
              <a:t>The microservices workflow naturally creates a trackable lineage so if any problems are encountered in the data, it is relatively easy to trace back which microservice might need to be </a:t>
            </a:r>
            <a:r>
              <a:rPr lang="en-US" dirty="0" smtClean="0"/>
              <a:t>updated.</a:t>
            </a:r>
          </a:p>
          <a:p>
            <a:pPr marL="457200" lvl="1" indent="0">
              <a:buNone/>
            </a:pPr>
            <a:endParaRPr lang="en-US" dirty="0"/>
          </a:p>
        </p:txBody>
      </p:sp>
    </p:spTree>
    <p:extLst>
      <p:ext uri="{BB962C8B-B14F-4D97-AF65-F5344CB8AC3E}">
        <p14:creationId xmlns:p14="http://schemas.microsoft.com/office/powerpoint/2010/main" val="32011814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637" y="433387"/>
            <a:ext cx="11134725" cy="5991225"/>
          </a:xfrm>
          <a:prstGeom prst="rect">
            <a:avLst/>
          </a:prstGeom>
        </p:spPr>
      </p:pic>
    </p:spTree>
    <p:extLst>
      <p:ext uri="{BB962C8B-B14F-4D97-AF65-F5344CB8AC3E}">
        <p14:creationId xmlns:p14="http://schemas.microsoft.com/office/powerpoint/2010/main" val="36836241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31520"/>
          </a:xfrm>
        </p:spPr>
        <p:txBody>
          <a:bodyPr/>
          <a:lstStyle/>
          <a:p>
            <a:r>
              <a:rPr lang="en-IN" dirty="0" smtClean="0"/>
              <a:t>Spring Data JPA</a:t>
            </a:r>
            <a:endParaRPr lang="en-IN" dirty="0"/>
          </a:p>
        </p:txBody>
      </p:sp>
      <p:sp>
        <p:nvSpPr>
          <p:cNvPr id="3" name="Content Placeholder 2"/>
          <p:cNvSpPr>
            <a:spLocks noGrp="1"/>
          </p:cNvSpPr>
          <p:nvPr>
            <p:ph idx="1"/>
          </p:nvPr>
        </p:nvSpPr>
        <p:spPr>
          <a:xfrm>
            <a:off x="243840" y="1082675"/>
            <a:ext cx="12054840" cy="4351338"/>
          </a:xfrm>
        </p:spPr>
        <p:txBody>
          <a:bodyPr/>
          <a:lstStyle/>
          <a:p>
            <a:r>
              <a:rPr lang="en-US" dirty="0" smtClean="0"/>
              <a:t>No need </a:t>
            </a:r>
            <a:r>
              <a:rPr lang="en-US" dirty="0"/>
              <a:t>to write the before and after code for persisting, updating, deleting or searching object such as creating Persistence instance, creating </a:t>
            </a:r>
            <a:r>
              <a:rPr lang="en-US" dirty="0" err="1"/>
              <a:t>EntityManagerFactory</a:t>
            </a:r>
            <a:r>
              <a:rPr lang="en-US" dirty="0"/>
              <a:t> instance, creating </a:t>
            </a:r>
            <a:r>
              <a:rPr lang="en-US" dirty="0" err="1"/>
              <a:t>EntityTransaction</a:t>
            </a:r>
            <a:r>
              <a:rPr lang="en-US" dirty="0"/>
              <a:t> instance, creating </a:t>
            </a:r>
            <a:r>
              <a:rPr lang="en-US" dirty="0" err="1"/>
              <a:t>EntityManager</a:t>
            </a:r>
            <a:r>
              <a:rPr lang="en-US" dirty="0"/>
              <a:t> instance, </a:t>
            </a:r>
            <a:r>
              <a:rPr lang="en-US" dirty="0" err="1"/>
              <a:t>commiting</a:t>
            </a:r>
            <a:r>
              <a:rPr lang="en-US" dirty="0"/>
              <a:t> </a:t>
            </a:r>
            <a:r>
              <a:rPr lang="en-US" dirty="0" err="1"/>
              <a:t>EntityTransaction</a:t>
            </a:r>
            <a:r>
              <a:rPr lang="en-US" dirty="0"/>
              <a:t> instance and closing </a:t>
            </a:r>
            <a:r>
              <a:rPr lang="en-US" dirty="0" err="1"/>
              <a:t>EntityManager</a:t>
            </a:r>
            <a:r>
              <a:rPr lang="en-US" dirty="0"/>
              <a:t>.</a:t>
            </a:r>
            <a:endParaRPr lang="en-IN" dirty="0"/>
          </a:p>
        </p:txBody>
      </p:sp>
    </p:spTree>
    <p:extLst>
      <p:ext uri="{BB962C8B-B14F-4D97-AF65-F5344CB8AC3E}">
        <p14:creationId xmlns:p14="http://schemas.microsoft.com/office/powerpoint/2010/main" val="1900775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2910691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0110"/>
          </a:xfrm>
        </p:spPr>
        <p:txBody>
          <a:bodyPr/>
          <a:lstStyle/>
          <a:p>
            <a:r>
              <a:rPr lang="en-IN" dirty="0" smtClean="0"/>
              <a:t>Create SB APP– APPROACH-1</a:t>
            </a:r>
            <a:endParaRPr lang="en-IN" dirty="0"/>
          </a:p>
        </p:txBody>
      </p:sp>
      <p:pic>
        <p:nvPicPr>
          <p:cNvPr id="4" name="Picture 3"/>
          <p:cNvPicPr>
            <a:picLocks noChangeAspect="1"/>
          </p:cNvPicPr>
          <p:nvPr/>
        </p:nvPicPr>
        <p:blipFill>
          <a:blip r:embed="rId2"/>
          <a:stretch>
            <a:fillRect/>
          </a:stretch>
        </p:blipFill>
        <p:spPr>
          <a:xfrm>
            <a:off x="605642" y="1947862"/>
            <a:ext cx="11127179" cy="2962275"/>
          </a:xfrm>
          <a:prstGeom prst="rect">
            <a:avLst/>
          </a:prstGeom>
        </p:spPr>
      </p:pic>
    </p:spTree>
    <p:extLst>
      <p:ext uri="{BB962C8B-B14F-4D97-AF65-F5344CB8AC3E}">
        <p14:creationId xmlns:p14="http://schemas.microsoft.com/office/powerpoint/2010/main" val="24792088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3771"/>
          </a:xfrm>
        </p:spPr>
        <p:txBody>
          <a:bodyPr/>
          <a:lstStyle/>
          <a:p>
            <a:r>
              <a:rPr lang="en-IN" dirty="0" smtClean="0"/>
              <a:t>APPROACH-2</a:t>
            </a:r>
            <a:endParaRPr lang="en-IN" dirty="0"/>
          </a:p>
        </p:txBody>
      </p:sp>
      <p:pic>
        <p:nvPicPr>
          <p:cNvPr id="4" name="Picture 3"/>
          <p:cNvPicPr>
            <a:picLocks noChangeAspect="1"/>
          </p:cNvPicPr>
          <p:nvPr/>
        </p:nvPicPr>
        <p:blipFill>
          <a:blip r:embed="rId2"/>
          <a:stretch>
            <a:fillRect/>
          </a:stretch>
        </p:blipFill>
        <p:spPr>
          <a:xfrm>
            <a:off x="190006" y="1662112"/>
            <a:ext cx="11744696" cy="3533775"/>
          </a:xfrm>
          <a:prstGeom prst="rect">
            <a:avLst/>
          </a:prstGeom>
        </p:spPr>
      </p:pic>
    </p:spTree>
    <p:extLst>
      <p:ext uri="{BB962C8B-B14F-4D97-AF65-F5344CB8AC3E}">
        <p14:creationId xmlns:p14="http://schemas.microsoft.com/office/powerpoint/2010/main" val="21775308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65810"/>
          </a:xfrm>
        </p:spPr>
        <p:txBody>
          <a:bodyPr/>
          <a:lstStyle/>
          <a:p>
            <a:r>
              <a:rPr lang="en-IN" dirty="0" smtClean="0"/>
              <a:t>APPROACH-2</a:t>
            </a:r>
            <a:endParaRPr lang="en-IN" dirty="0"/>
          </a:p>
        </p:txBody>
      </p:sp>
      <p:pic>
        <p:nvPicPr>
          <p:cNvPr id="4" name="Picture 3"/>
          <p:cNvPicPr>
            <a:picLocks noChangeAspect="1"/>
          </p:cNvPicPr>
          <p:nvPr/>
        </p:nvPicPr>
        <p:blipFill>
          <a:blip r:embed="rId2"/>
          <a:stretch>
            <a:fillRect/>
          </a:stretch>
        </p:blipFill>
        <p:spPr>
          <a:xfrm>
            <a:off x="-42863" y="1414462"/>
            <a:ext cx="12277725" cy="4029075"/>
          </a:xfrm>
          <a:prstGeom prst="rect">
            <a:avLst/>
          </a:prstGeom>
        </p:spPr>
      </p:pic>
    </p:spTree>
    <p:extLst>
      <p:ext uri="{BB962C8B-B14F-4D97-AF65-F5344CB8AC3E}">
        <p14:creationId xmlns:p14="http://schemas.microsoft.com/office/powerpoint/2010/main" val="38406491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28650"/>
          </a:xfrm>
        </p:spPr>
        <p:txBody>
          <a:bodyPr>
            <a:normAutofit fontScale="90000"/>
          </a:bodyPr>
          <a:lstStyle/>
          <a:p>
            <a:r>
              <a:rPr lang="en-IN" dirty="0" smtClean="0"/>
              <a:t>SPRING WEB DEPENDENCIES ADDED</a:t>
            </a:r>
            <a:endParaRPr lang="en-IN" dirty="0"/>
          </a:p>
        </p:txBody>
      </p:sp>
      <p:pic>
        <p:nvPicPr>
          <p:cNvPr id="4" name="Picture 3"/>
          <p:cNvPicPr>
            <a:picLocks noChangeAspect="1"/>
          </p:cNvPicPr>
          <p:nvPr/>
        </p:nvPicPr>
        <p:blipFill>
          <a:blip r:embed="rId2"/>
          <a:stretch>
            <a:fillRect/>
          </a:stretch>
        </p:blipFill>
        <p:spPr>
          <a:xfrm>
            <a:off x="134302" y="831532"/>
            <a:ext cx="11534775" cy="6026468"/>
          </a:xfrm>
          <a:prstGeom prst="rect">
            <a:avLst/>
          </a:prstGeom>
        </p:spPr>
      </p:pic>
    </p:spTree>
    <p:extLst>
      <p:ext uri="{BB962C8B-B14F-4D97-AF65-F5344CB8AC3E}">
        <p14:creationId xmlns:p14="http://schemas.microsoft.com/office/powerpoint/2010/main" val="32958975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dirty="0" smtClean="0"/>
              <a:t>APPROACH-3</a:t>
            </a:r>
            <a:endParaRPr lang="en-IN" dirty="0"/>
          </a:p>
        </p:txBody>
      </p:sp>
      <p:pic>
        <p:nvPicPr>
          <p:cNvPr id="4" name="Picture 3"/>
          <p:cNvPicPr>
            <a:picLocks noChangeAspect="1"/>
          </p:cNvPicPr>
          <p:nvPr/>
        </p:nvPicPr>
        <p:blipFill>
          <a:blip r:embed="rId2"/>
          <a:stretch>
            <a:fillRect/>
          </a:stretch>
        </p:blipFill>
        <p:spPr>
          <a:xfrm>
            <a:off x="0" y="1100137"/>
            <a:ext cx="12192000" cy="5757863"/>
          </a:xfrm>
          <a:prstGeom prst="rect">
            <a:avLst/>
          </a:prstGeom>
        </p:spPr>
      </p:pic>
    </p:spTree>
    <p:extLst>
      <p:ext uri="{BB962C8B-B14F-4D97-AF65-F5344CB8AC3E}">
        <p14:creationId xmlns:p14="http://schemas.microsoft.com/office/powerpoint/2010/main" val="27207064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82980"/>
          </a:xfrm>
        </p:spPr>
        <p:txBody>
          <a:bodyPr/>
          <a:lstStyle/>
          <a:p>
            <a:r>
              <a:rPr lang="en-IN" dirty="0" smtClean="0"/>
              <a:t>Microservices- Spring REST - HashMap</a:t>
            </a:r>
            <a:endParaRPr lang="en-IN" dirty="0"/>
          </a:p>
        </p:txBody>
      </p:sp>
      <p:pic>
        <p:nvPicPr>
          <p:cNvPr id="4" name="Picture 3"/>
          <p:cNvPicPr>
            <a:picLocks noChangeAspect="1"/>
          </p:cNvPicPr>
          <p:nvPr/>
        </p:nvPicPr>
        <p:blipFill>
          <a:blip r:embed="rId2"/>
          <a:stretch>
            <a:fillRect/>
          </a:stretch>
        </p:blipFill>
        <p:spPr>
          <a:xfrm>
            <a:off x="0" y="982981"/>
            <a:ext cx="12192000" cy="5594031"/>
          </a:xfrm>
          <a:prstGeom prst="rect">
            <a:avLst/>
          </a:prstGeom>
        </p:spPr>
      </p:pic>
    </p:spTree>
    <p:extLst>
      <p:ext uri="{BB962C8B-B14F-4D97-AF65-F5344CB8AC3E}">
        <p14:creationId xmlns:p14="http://schemas.microsoft.com/office/powerpoint/2010/main" val="32830992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887" y="376237"/>
            <a:ext cx="11706225" cy="6105525"/>
          </a:xfrm>
          <a:prstGeom prst="rect">
            <a:avLst/>
          </a:prstGeom>
        </p:spPr>
      </p:pic>
    </p:spTree>
    <p:extLst>
      <p:ext uri="{BB962C8B-B14F-4D97-AF65-F5344CB8AC3E}">
        <p14:creationId xmlns:p14="http://schemas.microsoft.com/office/powerpoint/2010/main" val="1856422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120140"/>
          </a:xfrm>
        </p:spPr>
        <p:txBody>
          <a:bodyPr>
            <a:normAutofit fontScale="90000"/>
          </a:bodyPr>
          <a:lstStyle/>
          <a:p>
            <a:r>
              <a:rPr lang="en-IN" dirty="0"/>
              <a:t>Microservices with Spring Boot</a:t>
            </a:r>
            <a:br>
              <a:rPr lang="en-IN" dirty="0"/>
            </a:br>
            <a:endParaRPr lang="en-IN" dirty="0"/>
          </a:p>
        </p:txBody>
      </p:sp>
      <p:sp>
        <p:nvSpPr>
          <p:cNvPr id="3" name="Content Placeholder 2"/>
          <p:cNvSpPr>
            <a:spLocks noGrp="1"/>
          </p:cNvSpPr>
          <p:nvPr>
            <p:ph idx="1"/>
          </p:nvPr>
        </p:nvSpPr>
        <p:spPr/>
        <p:txBody>
          <a:bodyPr/>
          <a:lstStyle/>
          <a:p>
            <a:r>
              <a:rPr lang="en-US" dirty="0"/>
              <a:t>Spring Boot gives you Java application to use with your own apps via an embedded server. It uses Tomcat, so you do not have to use </a:t>
            </a:r>
            <a:r>
              <a:rPr lang="en-US" dirty="0">
                <a:hlinkClick r:id="rId2"/>
              </a:rPr>
              <a:t>Java EE</a:t>
            </a:r>
            <a:r>
              <a:rPr lang="en-US" dirty="0"/>
              <a:t> containers. </a:t>
            </a:r>
            <a:endParaRPr lang="en-IN" dirty="0"/>
          </a:p>
        </p:txBody>
      </p:sp>
    </p:spTree>
    <p:extLst>
      <p:ext uri="{BB962C8B-B14F-4D97-AF65-F5344CB8AC3E}">
        <p14:creationId xmlns:p14="http://schemas.microsoft.com/office/powerpoint/2010/main" val="29256793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358687" cy="6857999"/>
          </a:xfrm>
          <a:prstGeom prst="rect">
            <a:avLst/>
          </a:prstGeom>
        </p:spPr>
      </p:pic>
    </p:spTree>
    <p:extLst>
      <p:ext uri="{BB962C8B-B14F-4D97-AF65-F5344CB8AC3E}">
        <p14:creationId xmlns:p14="http://schemas.microsoft.com/office/powerpoint/2010/main" val="2165662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2887" y="376237"/>
            <a:ext cx="11706225" cy="6105525"/>
          </a:xfrm>
          <a:prstGeom prst="rect">
            <a:avLst/>
          </a:prstGeom>
        </p:spPr>
      </p:pic>
    </p:spTree>
    <p:extLst>
      <p:ext uri="{BB962C8B-B14F-4D97-AF65-F5344CB8AC3E}">
        <p14:creationId xmlns:p14="http://schemas.microsoft.com/office/powerpoint/2010/main" val="38194462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70" y="182880"/>
            <a:ext cx="12089130" cy="6675120"/>
          </a:xfrm>
          <a:prstGeom prst="rect">
            <a:avLst/>
          </a:prstGeom>
        </p:spPr>
      </p:pic>
    </p:spTree>
    <p:extLst>
      <p:ext uri="{BB962C8B-B14F-4D97-AF65-F5344CB8AC3E}">
        <p14:creationId xmlns:p14="http://schemas.microsoft.com/office/powerpoint/2010/main" val="8705355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0090"/>
          </a:xfrm>
        </p:spPr>
        <p:txBody>
          <a:bodyPr/>
          <a:lstStyle/>
          <a:p>
            <a:r>
              <a:rPr lang="en-US" dirty="0"/>
              <a:t>Fat </a:t>
            </a:r>
            <a:r>
              <a:rPr lang="en-US" dirty="0" smtClean="0"/>
              <a:t>Jar</a:t>
            </a:r>
            <a:endParaRPr lang="en-IN" dirty="0"/>
          </a:p>
        </p:txBody>
      </p:sp>
      <p:sp>
        <p:nvSpPr>
          <p:cNvPr id="3" name="Content Placeholder 2"/>
          <p:cNvSpPr>
            <a:spLocks noGrp="1"/>
          </p:cNvSpPr>
          <p:nvPr>
            <p:ph idx="1"/>
          </p:nvPr>
        </p:nvSpPr>
        <p:spPr>
          <a:xfrm>
            <a:off x="152400" y="979805"/>
            <a:ext cx="11917680" cy="4351338"/>
          </a:xfrm>
        </p:spPr>
        <p:txBody>
          <a:bodyPr>
            <a:normAutofit lnSpcReduction="10000"/>
          </a:bodyPr>
          <a:lstStyle/>
          <a:p>
            <a:r>
              <a:rPr lang="en-US" dirty="0"/>
              <a:t>Spring Boot is known for its “fat” JAR deployments, where a single executable artifact contains both the application code and all of its dependencies</a:t>
            </a:r>
            <a:r>
              <a:rPr lang="en-US" dirty="0" smtClean="0"/>
              <a:t>.</a:t>
            </a:r>
          </a:p>
          <a:p>
            <a:r>
              <a:rPr lang="en-US" b="1" dirty="0"/>
              <a:t>An uber-JAR—also known as a fat JAR or JAR with dependencies—is a JAR file that contains not only a Java program, but embeds its dependencies as well</a:t>
            </a:r>
            <a:r>
              <a:rPr lang="en-US" dirty="0" smtClean="0"/>
              <a:t>.</a:t>
            </a:r>
          </a:p>
          <a:p>
            <a:r>
              <a:rPr lang="en-US" dirty="0"/>
              <a:t>his means that the JAR functions as an “all-in-one” distribution of the software, without needing any other Java code</a:t>
            </a:r>
            <a:r>
              <a:rPr lang="en-US" dirty="0" smtClean="0"/>
              <a:t>.</a:t>
            </a:r>
          </a:p>
          <a:p>
            <a:endParaRPr lang="en-US" dirty="0"/>
          </a:p>
          <a:p>
            <a:r>
              <a:rPr lang="en-US" dirty="0"/>
              <a:t> A </a:t>
            </a:r>
            <a:r>
              <a:rPr lang="en-US" i="1" dirty="0"/>
              <a:t>Fat</a:t>
            </a:r>
            <a:r>
              <a:rPr lang="en-US" dirty="0"/>
              <a:t> </a:t>
            </a:r>
            <a:r>
              <a:rPr lang="en-US" i="1" dirty="0"/>
              <a:t>JAR</a:t>
            </a:r>
            <a:r>
              <a:rPr lang="en-US" dirty="0"/>
              <a:t> is a single JAR file that contains all the compiled Java classes from your project, and all compiled Java classes from all JAR files your project depends on (see </a:t>
            </a:r>
            <a:r>
              <a:rPr lang="en-US" b="1" dirty="0">
                <a:hlinkClick r:id="rId2"/>
              </a:rPr>
              <a:t>Maven Dependencies</a:t>
            </a:r>
            <a:r>
              <a:rPr lang="en-US" dirty="0"/>
              <a:t>).</a:t>
            </a:r>
            <a:endParaRPr lang="en-IN" dirty="0"/>
          </a:p>
        </p:txBody>
      </p:sp>
    </p:spTree>
    <p:extLst>
      <p:ext uri="{BB962C8B-B14F-4D97-AF65-F5344CB8AC3E}">
        <p14:creationId xmlns:p14="http://schemas.microsoft.com/office/powerpoint/2010/main" val="3193715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91540"/>
          </a:xfrm>
        </p:spPr>
        <p:txBody>
          <a:bodyPr/>
          <a:lstStyle/>
          <a:p>
            <a:r>
              <a:rPr lang="en-IN" dirty="0" smtClean="0"/>
              <a:t>Fat Jar-Maven</a:t>
            </a:r>
            <a:endParaRPr lang="en-IN" dirty="0"/>
          </a:p>
        </p:txBody>
      </p:sp>
      <p:sp>
        <p:nvSpPr>
          <p:cNvPr id="3" name="Content Placeholder 2"/>
          <p:cNvSpPr>
            <a:spLocks noGrp="1"/>
          </p:cNvSpPr>
          <p:nvPr>
            <p:ph idx="1"/>
          </p:nvPr>
        </p:nvSpPr>
        <p:spPr>
          <a:xfrm>
            <a:off x="140970" y="991235"/>
            <a:ext cx="12051030" cy="4351338"/>
          </a:xfrm>
        </p:spPr>
        <p:txBody>
          <a:bodyPr>
            <a:normAutofit fontScale="25000" lnSpcReduction="20000"/>
          </a:bodyPr>
          <a:lstStyle/>
          <a:p>
            <a:pPr marL="0" indent="0">
              <a:buNone/>
            </a:pPr>
            <a:r>
              <a:rPr lang="en-IN" dirty="0"/>
              <a:t> </a:t>
            </a:r>
            <a:r>
              <a:rPr lang="en-IN" sz="4800" b="1" dirty="0"/>
              <a:t>&lt;plugin&gt;</a:t>
            </a:r>
          </a:p>
          <a:p>
            <a:pPr marL="0" indent="0">
              <a:buNone/>
            </a:pPr>
            <a:r>
              <a:rPr lang="en-IN" sz="4800" b="1" dirty="0"/>
              <a:t>        &lt;</a:t>
            </a:r>
            <a:r>
              <a:rPr lang="en-IN" sz="4800" b="1" dirty="0" err="1"/>
              <a:t>groupId</a:t>
            </a:r>
            <a:r>
              <a:rPr lang="en-IN" sz="4800" b="1" dirty="0"/>
              <a:t>&gt;</a:t>
            </a:r>
            <a:r>
              <a:rPr lang="en-IN" sz="4800" b="1" dirty="0" err="1"/>
              <a:t>org.apache.maven.plugins</a:t>
            </a:r>
            <a:r>
              <a:rPr lang="en-IN" sz="4800" b="1" dirty="0"/>
              <a:t>&lt;/</a:t>
            </a:r>
            <a:r>
              <a:rPr lang="en-IN" sz="4800" b="1" dirty="0" err="1"/>
              <a:t>groupId</a:t>
            </a:r>
            <a:r>
              <a:rPr lang="en-IN" sz="4800" b="1" dirty="0"/>
              <a:t>&gt;</a:t>
            </a:r>
          </a:p>
          <a:p>
            <a:pPr marL="0" indent="0">
              <a:buNone/>
            </a:pPr>
            <a:r>
              <a:rPr lang="en-IN" sz="4800" b="1" dirty="0"/>
              <a:t>        &lt;</a:t>
            </a:r>
            <a:r>
              <a:rPr lang="en-IN" sz="4800" b="1" dirty="0" err="1"/>
              <a:t>artifactId</a:t>
            </a:r>
            <a:r>
              <a:rPr lang="en-IN" sz="4800" b="1" dirty="0"/>
              <a:t>&gt;maven-shade-plugin&lt;/</a:t>
            </a:r>
            <a:r>
              <a:rPr lang="en-IN" sz="4800" b="1" dirty="0" err="1"/>
              <a:t>artifactId</a:t>
            </a:r>
            <a:r>
              <a:rPr lang="en-IN" sz="4800" b="1" dirty="0"/>
              <a:t>&gt;</a:t>
            </a:r>
          </a:p>
          <a:p>
            <a:pPr marL="0" indent="0">
              <a:buNone/>
            </a:pPr>
            <a:r>
              <a:rPr lang="en-IN" sz="4800" b="1" dirty="0"/>
              <a:t>        &lt;version&gt;2.4.3&lt;/version&gt;</a:t>
            </a:r>
          </a:p>
          <a:p>
            <a:pPr marL="0" indent="0">
              <a:buNone/>
            </a:pPr>
            <a:r>
              <a:rPr lang="en-IN" sz="4800" b="1" dirty="0"/>
              <a:t>        &lt;executions&gt;</a:t>
            </a:r>
          </a:p>
          <a:p>
            <a:pPr marL="0" indent="0">
              <a:buNone/>
            </a:pPr>
            <a:r>
              <a:rPr lang="en-IN" sz="4800" b="1" dirty="0"/>
              <a:t>            &lt;execution&gt;</a:t>
            </a:r>
          </a:p>
          <a:p>
            <a:pPr marL="0" indent="0">
              <a:buNone/>
            </a:pPr>
            <a:r>
              <a:rPr lang="en-IN" sz="4800" b="1" dirty="0"/>
              <a:t>                &lt;phase&gt;package&lt;/phase&gt;</a:t>
            </a:r>
          </a:p>
          <a:p>
            <a:pPr marL="0" indent="0">
              <a:buNone/>
            </a:pPr>
            <a:r>
              <a:rPr lang="en-IN" sz="4800" b="1" dirty="0"/>
              <a:t>                &lt;goals&gt;</a:t>
            </a:r>
          </a:p>
          <a:p>
            <a:pPr marL="0" indent="0">
              <a:buNone/>
            </a:pPr>
            <a:r>
              <a:rPr lang="en-IN" sz="4800" b="1" dirty="0"/>
              <a:t>                    &lt;goal&gt;shade&lt;/goal&gt;</a:t>
            </a:r>
          </a:p>
          <a:p>
            <a:pPr marL="0" indent="0">
              <a:buNone/>
            </a:pPr>
            <a:r>
              <a:rPr lang="en-IN" sz="4800" b="1" dirty="0"/>
              <a:t>                &lt;/goals&gt;</a:t>
            </a:r>
          </a:p>
          <a:p>
            <a:pPr marL="0" indent="0">
              <a:buNone/>
            </a:pPr>
            <a:r>
              <a:rPr lang="en-IN" sz="4800" b="1" dirty="0"/>
              <a:t>                &lt;configuration&gt;</a:t>
            </a:r>
          </a:p>
          <a:p>
            <a:pPr marL="0" indent="0">
              <a:buNone/>
            </a:pPr>
            <a:r>
              <a:rPr lang="en-IN" sz="4800" b="1" dirty="0"/>
              <a:t>                    &lt;</a:t>
            </a:r>
            <a:r>
              <a:rPr lang="en-IN" sz="4800" b="1" dirty="0" err="1"/>
              <a:t>shadedArtifactAttached</a:t>
            </a:r>
            <a:r>
              <a:rPr lang="en-IN" sz="4800" b="1" dirty="0"/>
              <a:t>&gt;true&lt;/</a:t>
            </a:r>
            <a:r>
              <a:rPr lang="en-IN" sz="4800" b="1" dirty="0" err="1"/>
              <a:t>shadedArtifactAttached</a:t>
            </a:r>
            <a:r>
              <a:rPr lang="en-IN" sz="4800" b="1" dirty="0"/>
              <a:t>&gt;</a:t>
            </a:r>
          </a:p>
          <a:p>
            <a:pPr marL="0" indent="0">
              <a:buNone/>
            </a:pPr>
            <a:r>
              <a:rPr lang="en-IN" sz="4800" b="1" dirty="0"/>
              <a:t>                    &lt;</a:t>
            </a:r>
            <a:r>
              <a:rPr lang="en-IN" sz="4800" b="1" dirty="0" err="1"/>
              <a:t>shadedClassifierName</a:t>
            </a:r>
            <a:r>
              <a:rPr lang="en-IN" sz="4800" b="1" dirty="0"/>
              <a:t>&gt;all&lt;/</a:t>
            </a:r>
            <a:r>
              <a:rPr lang="en-IN" sz="4800" b="1" dirty="0" err="1"/>
              <a:t>shadedClassifierName</a:t>
            </a:r>
            <a:r>
              <a:rPr lang="en-IN" sz="4800" b="1" dirty="0"/>
              <a:t>&gt;</a:t>
            </a:r>
          </a:p>
          <a:p>
            <a:pPr marL="0" indent="0">
              <a:buNone/>
            </a:pPr>
            <a:r>
              <a:rPr lang="en-IN" sz="4800" b="1" dirty="0"/>
              <a:t>                    &lt;transformers&gt;</a:t>
            </a:r>
          </a:p>
          <a:p>
            <a:pPr marL="0" indent="0">
              <a:buNone/>
            </a:pPr>
            <a:r>
              <a:rPr lang="en-IN" sz="4800" b="1" dirty="0"/>
              <a:t>                        &lt;transformer implementation="org.apache.maven.plugins.shade.resource.ManifestResourceTransformer"&gt;</a:t>
            </a:r>
          </a:p>
          <a:p>
            <a:pPr marL="0" indent="0">
              <a:buNone/>
            </a:pPr>
            <a:r>
              <a:rPr lang="en-IN" sz="4800" b="1" dirty="0"/>
              <a:t>                            &lt;</a:t>
            </a:r>
            <a:r>
              <a:rPr lang="en-IN" sz="4800" b="1" dirty="0" err="1"/>
              <a:t>mainClass</a:t>
            </a:r>
            <a:r>
              <a:rPr lang="en-IN" sz="4800" b="1" dirty="0"/>
              <a:t>&gt;</a:t>
            </a:r>
            <a:r>
              <a:rPr lang="en-IN" sz="4800" b="1" dirty="0" err="1"/>
              <a:t>com.mycompany.myproduct.Main</a:t>
            </a:r>
            <a:r>
              <a:rPr lang="en-IN" sz="4800" b="1" dirty="0"/>
              <a:t>&lt;/</a:t>
            </a:r>
            <a:r>
              <a:rPr lang="en-IN" sz="4800" b="1" dirty="0" err="1"/>
              <a:t>mainClass</a:t>
            </a:r>
            <a:r>
              <a:rPr lang="en-IN" sz="4800" b="1" dirty="0"/>
              <a:t>&gt;</a:t>
            </a:r>
          </a:p>
          <a:p>
            <a:pPr marL="0" indent="0">
              <a:buNone/>
            </a:pPr>
            <a:r>
              <a:rPr lang="en-IN" sz="4800" b="1" dirty="0"/>
              <a:t>                        &lt;/transformer&gt;</a:t>
            </a:r>
          </a:p>
          <a:p>
            <a:pPr marL="0" indent="0">
              <a:buNone/>
            </a:pPr>
            <a:r>
              <a:rPr lang="en-IN" sz="4800" b="1" dirty="0"/>
              <a:t>                    &lt;/transformers&gt;</a:t>
            </a:r>
          </a:p>
          <a:p>
            <a:pPr marL="0" indent="0">
              <a:buNone/>
            </a:pPr>
            <a:r>
              <a:rPr lang="en-IN" sz="4800" b="1" dirty="0"/>
              <a:t>                &lt;/configuration&gt;</a:t>
            </a:r>
          </a:p>
          <a:p>
            <a:pPr marL="0" indent="0">
              <a:buNone/>
            </a:pPr>
            <a:r>
              <a:rPr lang="en-IN" sz="4800" b="1" dirty="0"/>
              <a:t>            &lt;/execution&gt;</a:t>
            </a:r>
          </a:p>
          <a:p>
            <a:pPr marL="0" indent="0">
              <a:buNone/>
            </a:pPr>
            <a:r>
              <a:rPr lang="en-IN" sz="4800" b="1" dirty="0"/>
              <a:t>        &lt;/executions&gt;</a:t>
            </a:r>
          </a:p>
          <a:p>
            <a:pPr marL="0" indent="0">
              <a:buNone/>
            </a:pPr>
            <a:r>
              <a:rPr lang="en-IN" sz="4800" b="1" dirty="0"/>
              <a:t>    &lt;/plugin&gt;</a:t>
            </a:r>
          </a:p>
        </p:txBody>
      </p:sp>
    </p:spTree>
    <p:extLst>
      <p:ext uri="{BB962C8B-B14F-4D97-AF65-F5344CB8AC3E}">
        <p14:creationId xmlns:p14="http://schemas.microsoft.com/office/powerpoint/2010/main" val="18899404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Thin Jar</a:t>
            </a:r>
            <a:endParaRPr lang="en-IN" dirty="0"/>
          </a:p>
        </p:txBody>
      </p:sp>
      <p:sp>
        <p:nvSpPr>
          <p:cNvPr id="3" name="Content Placeholder 2"/>
          <p:cNvSpPr>
            <a:spLocks noGrp="1"/>
          </p:cNvSpPr>
          <p:nvPr>
            <p:ph idx="1"/>
          </p:nvPr>
        </p:nvSpPr>
        <p:spPr>
          <a:xfrm>
            <a:off x="152400" y="1325563"/>
            <a:ext cx="11757660" cy="4351338"/>
          </a:xfrm>
        </p:spPr>
        <p:txBody>
          <a:bodyPr/>
          <a:lstStyle/>
          <a:p>
            <a:r>
              <a:rPr lang="en-US" dirty="0"/>
              <a:t>Thin Jar represents </a:t>
            </a:r>
            <a:r>
              <a:rPr lang="en-US" b="1" dirty="0"/>
              <a:t>a compiled and packaged application code (business logic) of the project together with the third party libraries it depends on</a:t>
            </a:r>
            <a:r>
              <a:rPr lang="en-US" dirty="0"/>
              <a:t>. Compared to Fat, it does not contain application server runtime by default, so the size of a Thin archive is much smaller.</a:t>
            </a:r>
            <a:endParaRPr lang="en-IN" dirty="0"/>
          </a:p>
        </p:txBody>
      </p:sp>
    </p:spTree>
    <p:extLst>
      <p:ext uri="{BB962C8B-B14F-4D97-AF65-F5344CB8AC3E}">
        <p14:creationId xmlns:p14="http://schemas.microsoft.com/office/powerpoint/2010/main" val="407934281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
            <a:ext cx="11193780" cy="1690688"/>
          </a:xfrm>
        </p:spPr>
        <p:txBody>
          <a:bodyPr>
            <a:normAutofit/>
          </a:bodyPr>
          <a:lstStyle/>
          <a:p>
            <a:r>
              <a:rPr lang="en-US" sz="2000" b="1" dirty="0"/>
              <a:t>Validation in Spring Boot REST API with Hibernate Validator (Java Bean Validation Annotations)</a:t>
            </a:r>
            <a:r>
              <a:rPr lang="en-US" b="1" dirty="0"/>
              <a:t/>
            </a:r>
            <a:br>
              <a:rPr lang="en-US" b="1" dirty="0"/>
            </a:br>
            <a:endParaRPr lang="en-IN" dirty="0"/>
          </a:p>
        </p:txBody>
      </p:sp>
      <p:sp>
        <p:nvSpPr>
          <p:cNvPr id="3" name="Content Placeholder 2"/>
          <p:cNvSpPr>
            <a:spLocks noGrp="1"/>
          </p:cNvSpPr>
          <p:nvPr>
            <p:ph idx="1"/>
          </p:nvPr>
        </p:nvSpPr>
        <p:spPr>
          <a:xfrm>
            <a:off x="160020" y="1334135"/>
            <a:ext cx="10515600" cy="4351338"/>
          </a:xfrm>
        </p:spPr>
        <p:txBody>
          <a:bodyPr>
            <a:normAutofit fontScale="85000" lnSpcReduction="20000"/>
          </a:bodyPr>
          <a:lstStyle/>
          <a:p>
            <a:r>
              <a:rPr lang="en-US" b="1" dirty="0"/>
              <a:t>@</a:t>
            </a:r>
            <a:r>
              <a:rPr lang="en-US" b="1" dirty="0" err="1"/>
              <a:t>NotNull</a:t>
            </a:r>
            <a:r>
              <a:rPr lang="en-US" dirty="0"/>
              <a:t> validates that the annotated property value is not null.</a:t>
            </a:r>
          </a:p>
          <a:p>
            <a:r>
              <a:rPr lang="en-US" b="1" dirty="0"/>
              <a:t>@Size</a:t>
            </a:r>
            <a:r>
              <a:rPr lang="en-US" dirty="0"/>
              <a:t> validates that the annotated property value has a size between the attributes min and max; can be applied to String, Collection, Map, and array properties.</a:t>
            </a:r>
          </a:p>
          <a:p>
            <a:r>
              <a:rPr lang="en-US" b="1" dirty="0"/>
              <a:t>@Min</a:t>
            </a:r>
            <a:r>
              <a:rPr lang="en-US" dirty="0"/>
              <a:t> validates that the annotated property has a value not smaller than the value attribute.</a:t>
            </a:r>
          </a:p>
          <a:p>
            <a:r>
              <a:rPr lang="en-US" b="1" dirty="0"/>
              <a:t>@Max</a:t>
            </a:r>
            <a:r>
              <a:rPr lang="en-US" dirty="0"/>
              <a:t> validates that the annotated property has a value no larger than the value attribute.</a:t>
            </a:r>
          </a:p>
          <a:p>
            <a:r>
              <a:rPr lang="en-US" b="1" dirty="0"/>
              <a:t>@Email </a:t>
            </a:r>
            <a:r>
              <a:rPr lang="en-US" dirty="0"/>
              <a:t>validates that the annotated property is a valid email address.</a:t>
            </a:r>
          </a:p>
          <a:p>
            <a:r>
              <a:rPr lang="en-US" b="1" dirty="0"/>
              <a:t>@</a:t>
            </a:r>
            <a:r>
              <a:rPr lang="en-US" b="1" dirty="0" err="1"/>
              <a:t>NotEmpty</a:t>
            </a:r>
            <a:r>
              <a:rPr lang="en-US" dirty="0"/>
              <a:t> validates that the property is not null or empty; can be applied to String, Collection, Map, or Array values.</a:t>
            </a:r>
          </a:p>
          <a:p>
            <a:r>
              <a:rPr lang="en-US" b="1" dirty="0"/>
              <a:t>@</a:t>
            </a:r>
            <a:r>
              <a:rPr lang="en-US" b="1" dirty="0" err="1"/>
              <a:t>NotBlank</a:t>
            </a:r>
            <a:r>
              <a:rPr lang="en-US" dirty="0"/>
              <a:t> can be applied only to text values and validates that the property is not null or whitespace.</a:t>
            </a:r>
          </a:p>
          <a:p>
            <a:endParaRPr lang="en-IN" dirty="0"/>
          </a:p>
        </p:txBody>
      </p:sp>
    </p:spTree>
    <p:extLst>
      <p:ext uri="{BB962C8B-B14F-4D97-AF65-F5344CB8AC3E}">
        <p14:creationId xmlns:p14="http://schemas.microsoft.com/office/powerpoint/2010/main" val="34020166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42950"/>
          </a:xfrm>
        </p:spPr>
        <p:txBody>
          <a:bodyPr/>
          <a:lstStyle/>
          <a:p>
            <a:r>
              <a:rPr lang="en-IN" dirty="0" smtClean="0"/>
              <a:t>Content Negotiation</a:t>
            </a:r>
            <a:endParaRPr lang="en-IN" dirty="0"/>
          </a:p>
        </p:txBody>
      </p:sp>
      <p:sp>
        <p:nvSpPr>
          <p:cNvPr id="3" name="Content Placeholder 2"/>
          <p:cNvSpPr>
            <a:spLocks noGrp="1"/>
          </p:cNvSpPr>
          <p:nvPr>
            <p:ph idx="1"/>
          </p:nvPr>
        </p:nvSpPr>
        <p:spPr>
          <a:xfrm>
            <a:off x="415290" y="1151254"/>
            <a:ext cx="11597640" cy="5226685"/>
          </a:xfrm>
        </p:spPr>
        <p:txBody>
          <a:bodyPr/>
          <a:lstStyle/>
          <a:p>
            <a:r>
              <a:rPr lang="en-US" dirty="0"/>
              <a:t>Content negotiation is </a:t>
            </a:r>
            <a:r>
              <a:rPr lang="en-US" b="1" dirty="0"/>
              <a:t>the process of selecting the best representation for a given response when there are multiple representations available</a:t>
            </a:r>
            <a:r>
              <a:rPr lang="en-US" dirty="0" smtClean="0"/>
              <a:t>.</a:t>
            </a:r>
          </a:p>
          <a:p>
            <a:r>
              <a:rPr lang="en-US" dirty="0" smtClean="0"/>
              <a:t> </a:t>
            </a:r>
            <a:r>
              <a:rPr lang="en-US" dirty="0"/>
              <a:t>It is a part of HTTP that makes it possible to serve different versions of a document at the same URI</a:t>
            </a:r>
            <a:r>
              <a:rPr lang="en-US" dirty="0" smtClean="0"/>
              <a:t>.</a:t>
            </a:r>
          </a:p>
          <a:p>
            <a:r>
              <a:rPr lang="en-US" dirty="0"/>
              <a:t> It is useful e.g. for writing Web Services supporting several output formats (XML, JSON, etc.). </a:t>
            </a:r>
            <a:endParaRPr lang="en-US" dirty="0" smtClean="0"/>
          </a:p>
          <a:p>
            <a:r>
              <a:rPr lang="en-US" dirty="0" smtClean="0"/>
              <a:t>Server-driven </a:t>
            </a:r>
            <a:r>
              <a:rPr lang="en-US" dirty="0"/>
              <a:t>negotiation is essentially performed using the Accept* requests headers.</a:t>
            </a:r>
            <a:endParaRPr lang="en-IN" dirty="0"/>
          </a:p>
        </p:txBody>
      </p:sp>
    </p:spTree>
    <p:extLst>
      <p:ext uri="{BB962C8B-B14F-4D97-AF65-F5344CB8AC3E}">
        <p14:creationId xmlns:p14="http://schemas.microsoft.com/office/powerpoint/2010/main" val="36920551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9943" y="2298383"/>
            <a:ext cx="5073968" cy="2456498"/>
          </a:xfrm>
          <a:prstGeom prst="rect">
            <a:avLst/>
          </a:prstGeom>
        </p:spPr>
      </p:pic>
    </p:spTree>
    <p:extLst>
      <p:ext uri="{BB962C8B-B14F-4D97-AF65-F5344CB8AC3E}">
        <p14:creationId xmlns:p14="http://schemas.microsoft.com/office/powerpoint/2010/main" val="426171689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1670" y="605790"/>
            <a:ext cx="7086601" cy="3677602"/>
          </a:xfrm>
          <a:prstGeom prst="rect">
            <a:avLst/>
          </a:prstGeom>
        </p:spPr>
      </p:pic>
    </p:spTree>
    <p:extLst>
      <p:ext uri="{BB962C8B-B14F-4D97-AF65-F5344CB8AC3E}">
        <p14:creationId xmlns:p14="http://schemas.microsoft.com/office/powerpoint/2010/main" val="161271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437" y="0"/>
            <a:ext cx="12120563" cy="6857999"/>
          </a:xfrm>
          <a:prstGeom prst="rect">
            <a:avLst/>
          </a:prstGeom>
        </p:spPr>
      </p:pic>
    </p:spTree>
    <p:extLst>
      <p:ext uri="{BB962C8B-B14F-4D97-AF65-F5344CB8AC3E}">
        <p14:creationId xmlns:p14="http://schemas.microsoft.com/office/powerpoint/2010/main" val="6843218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 y="1176337"/>
            <a:ext cx="12163425" cy="4505325"/>
          </a:xfrm>
          <a:prstGeom prst="rect">
            <a:avLst/>
          </a:prstGeom>
        </p:spPr>
      </p:pic>
    </p:spTree>
    <p:extLst>
      <p:ext uri="{BB962C8B-B14F-4D97-AF65-F5344CB8AC3E}">
        <p14:creationId xmlns:p14="http://schemas.microsoft.com/office/powerpoint/2010/main" val="669654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54530"/>
            <a:ext cx="12191999" cy="3340417"/>
          </a:xfrm>
          <a:prstGeom prst="rect">
            <a:avLst/>
          </a:prstGeom>
        </p:spPr>
      </p:pic>
    </p:spTree>
    <p:extLst>
      <p:ext uri="{BB962C8B-B14F-4D97-AF65-F5344CB8AC3E}">
        <p14:creationId xmlns:p14="http://schemas.microsoft.com/office/powerpoint/2010/main" val="30161666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00100"/>
          </a:xfrm>
        </p:spPr>
        <p:txBody>
          <a:bodyPr/>
          <a:lstStyle/>
          <a:p>
            <a:r>
              <a:rPr lang="en-IN" dirty="0" smtClean="0"/>
              <a:t>@Query Annotation</a:t>
            </a:r>
            <a:endParaRPr lang="en-IN" dirty="0"/>
          </a:p>
        </p:txBody>
      </p:sp>
      <p:sp>
        <p:nvSpPr>
          <p:cNvPr id="3" name="Content Placeholder 2"/>
          <p:cNvSpPr>
            <a:spLocks noGrp="1"/>
          </p:cNvSpPr>
          <p:nvPr>
            <p:ph idx="1"/>
          </p:nvPr>
        </p:nvSpPr>
        <p:spPr>
          <a:xfrm>
            <a:off x="140970" y="968375"/>
            <a:ext cx="11917680" cy="4351338"/>
          </a:xfrm>
        </p:spPr>
        <p:txBody>
          <a:bodyPr/>
          <a:lstStyle/>
          <a:p>
            <a:r>
              <a:rPr lang="en-US" dirty="0"/>
              <a:t>The @Query annotation is applied at the method-level in </a:t>
            </a:r>
            <a:r>
              <a:rPr lang="en-US" dirty="0" err="1"/>
              <a:t>JpaRepository</a:t>
            </a:r>
            <a:r>
              <a:rPr lang="en-US" dirty="0"/>
              <a:t> interfaces, and pertain to a single method. </a:t>
            </a:r>
          </a:p>
          <a:p>
            <a:r>
              <a:rPr lang="en-US" dirty="0"/>
              <a:t>The language used inside of the annotation depends on your back-end, or you can use the neutral JPQL (for relational databases</a:t>
            </a:r>
            <a:r>
              <a:rPr lang="en-US" dirty="0" smtClean="0"/>
              <a:t>).</a:t>
            </a:r>
            <a:br>
              <a:rPr lang="en-US" dirty="0" smtClean="0"/>
            </a:br>
            <a:endParaRPr lang="en-US" dirty="0" smtClean="0"/>
          </a:p>
          <a:p>
            <a:pPr marL="0" indent="0">
              <a:buNone/>
            </a:pPr>
            <a:r>
              <a:rPr lang="en-US" dirty="0"/>
              <a:t>The @Query annotation declares finder queries directly on repository methods.</a:t>
            </a:r>
          </a:p>
          <a:p>
            <a:pPr marL="0" indent="0">
              <a:buNone/>
            </a:pPr>
            <a:r>
              <a:rPr lang="en-US" dirty="0" smtClean="0"/>
              <a:t>Spring </a:t>
            </a:r>
            <a:r>
              <a:rPr lang="en-US" dirty="0"/>
              <a:t>Data JPA @Query annotation is used on Repository interface</a:t>
            </a:r>
            <a:r>
              <a:rPr lang="en-US" dirty="0" smtClean="0"/>
              <a:t>.</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0924721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dirty="0" smtClean="0"/>
              <a:t>@Query </a:t>
            </a:r>
            <a:r>
              <a:rPr lang="en-IN" dirty="0" err="1" smtClean="0"/>
              <a:t>ANNotation</a:t>
            </a:r>
            <a:endParaRPr lang="en-IN" dirty="0"/>
          </a:p>
        </p:txBody>
      </p:sp>
      <p:sp>
        <p:nvSpPr>
          <p:cNvPr id="3" name="Content Placeholder 2"/>
          <p:cNvSpPr>
            <a:spLocks noGrp="1"/>
          </p:cNvSpPr>
          <p:nvPr>
            <p:ph idx="1"/>
          </p:nvPr>
        </p:nvSpPr>
        <p:spPr/>
        <p:txBody>
          <a:bodyPr>
            <a:normAutofit lnSpcReduction="10000"/>
          </a:bodyPr>
          <a:lstStyle/>
          <a:p>
            <a:r>
              <a:rPr lang="en-US" dirty="0"/>
              <a:t>When you can not use the query methods to perform database operations, @Query could be used to write the more flexible query to fetch data</a:t>
            </a:r>
            <a:r>
              <a:rPr lang="en-US" dirty="0" smtClean="0"/>
              <a:t>.</a:t>
            </a:r>
          </a:p>
          <a:p>
            <a:r>
              <a:rPr lang="en-US" dirty="0"/>
              <a:t>@Query annotation supports both JPQL and native SQL queries</a:t>
            </a:r>
            <a:r>
              <a:rPr lang="en-US" dirty="0" smtClean="0"/>
              <a:t>.</a:t>
            </a:r>
          </a:p>
          <a:p>
            <a:r>
              <a:rPr lang="en-US" dirty="0"/>
              <a:t>By default, @Query annotation will be using JPQL to execute the queries. If you try to use the normal SQL queries, you would get the query syntax error exceptions</a:t>
            </a:r>
            <a:r>
              <a:rPr lang="en-US" dirty="0" smtClean="0"/>
              <a:t>.</a:t>
            </a:r>
          </a:p>
          <a:p>
            <a:r>
              <a:rPr lang="en-US" dirty="0"/>
              <a:t>If you want to write native SQL queries, set the </a:t>
            </a:r>
            <a:r>
              <a:rPr lang="en-US" dirty="0" err="1"/>
              <a:t>nativeQuery</a:t>
            </a:r>
            <a:r>
              <a:rPr lang="en-US" dirty="0"/>
              <a:t> flag to true</a:t>
            </a:r>
            <a:r>
              <a:rPr lang="en-US" dirty="0" smtClean="0"/>
              <a:t>.</a:t>
            </a:r>
          </a:p>
          <a:p>
            <a:r>
              <a:rPr lang="en-US" dirty="0" smtClean="0"/>
              <a:t>Like expressions allowed in @query notation.</a:t>
            </a:r>
            <a:endParaRPr lang="en-IN" dirty="0"/>
          </a:p>
        </p:txBody>
      </p:sp>
    </p:spTree>
    <p:extLst>
      <p:ext uri="{BB962C8B-B14F-4D97-AF65-F5344CB8AC3E}">
        <p14:creationId xmlns:p14="http://schemas.microsoft.com/office/powerpoint/2010/main" val="41510687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 JPQL Queries</a:t>
            </a:r>
            <a:br>
              <a:rPr lang="en-IN" b="1" dirty="0"/>
            </a:br>
            <a:r>
              <a:rPr lang="en-IN" b="1" dirty="0" smtClean="0"/>
              <a:t>	</a:t>
            </a:r>
            <a:endParaRPr lang="en-IN" dirty="0"/>
          </a:p>
        </p:txBody>
      </p:sp>
      <p:sp>
        <p:nvSpPr>
          <p:cNvPr id="3" name="Content Placeholder 2"/>
          <p:cNvSpPr>
            <a:spLocks noGrp="1"/>
          </p:cNvSpPr>
          <p:nvPr>
            <p:ph idx="1"/>
          </p:nvPr>
        </p:nvSpPr>
        <p:spPr>
          <a:xfrm>
            <a:off x="0" y="819784"/>
            <a:ext cx="12192000" cy="6038215"/>
          </a:xfrm>
        </p:spPr>
        <p:txBody>
          <a:bodyPr>
            <a:normAutofit fontScale="85000" lnSpcReduction="20000"/>
          </a:bodyPr>
          <a:lstStyle/>
          <a:p>
            <a:r>
              <a:rPr lang="en-US" b="1" i="1" dirty="0"/>
              <a:t>JPQL</a:t>
            </a:r>
            <a:r>
              <a:rPr lang="en-US" dirty="0"/>
              <a:t> stands for the </a:t>
            </a:r>
            <a:r>
              <a:rPr lang="en-US" b="1" i="1" dirty="0"/>
              <a:t>Java Persistence Query Language</a:t>
            </a:r>
            <a:r>
              <a:rPr lang="en-US" dirty="0"/>
              <a:t>. It is defined in the JPA specification and is an </a:t>
            </a:r>
            <a:r>
              <a:rPr lang="en-US" i="1" dirty="0"/>
              <a:t>object-oriented query language</a:t>
            </a:r>
            <a:r>
              <a:rPr lang="en-US" dirty="0"/>
              <a:t> used to perform database operations on persistent entities.</a:t>
            </a:r>
            <a:endParaRPr lang="en-IN" dirty="0"/>
          </a:p>
          <a:p>
            <a:endParaRPr lang="en-US" dirty="0" smtClean="0"/>
          </a:p>
          <a:p>
            <a:endParaRPr lang="en-US" dirty="0"/>
          </a:p>
          <a:p>
            <a:r>
              <a:rPr lang="en-US" dirty="0" smtClean="0"/>
              <a:t>Add </a:t>
            </a:r>
            <a:r>
              <a:rPr lang="en-US" dirty="0"/>
              <a:t>a query method to our repository interface.</a:t>
            </a:r>
          </a:p>
          <a:p>
            <a:r>
              <a:rPr lang="en-US" dirty="0"/>
              <a:t>Annotate the query method with the </a:t>
            </a:r>
            <a:r>
              <a:rPr lang="en-US" i="1" dirty="0"/>
              <a:t>@Query</a:t>
            </a:r>
            <a:r>
              <a:rPr lang="en-US" dirty="0"/>
              <a:t> annotation, and specify the invoked query by setting it as the value of the </a:t>
            </a:r>
            <a:r>
              <a:rPr lang="en-US" i="1" dirty="0"/>
              <a:t>@Query</a:t>
            </a:r>
            <a:r>
              <a:rPr lang="en-US" dirty="0"/>
              <a:t> annotation</a:t>
            </a:r>
            <a:r>
              <a:rPr lang="en-US" dirty="0" smtClean="0"/>
              <a:t>.</a:t>
            </a:r>
          </a:p>
          <a:p>
            <a:endParaRPr lang="en-US" dirty="0"/>
          </a:p>
          <a:p>
            <a:endParaRPr lang="en-US" dirty="0" smtClean="0"/>
          </a:p>
          <a:p>
            <a:endParaRPr lang="en-US" dirty="0"/>
          </a:p>
          <a:p>
            <a:pPr marL="0" indent="0">
              <a:buNone/>
            </a:pPr>
            <a:r>
              <a:rPr lang="en-US" dirty="0"/>
              <a:t>interface </a:t>
            </a:r>
            <a:r>
              <a:rPr lang="en-US" dirty="0" err="1"/>
              <a:t>TodoRepository</a:t>
            </a:r>
            <a:r>
              <a:rPr lang="en-US" dirty="0"/>
              <a:t> extends Repository&lt;</a:t>
            </a:r>
            <a:r>
              <a:rPr lang="en-US" dirty="0" err="1"/>
              <a:t>Todo</a:t>
            </a:r>
            <a:r>
              <a:rPr lang="en-US" dirty="0"/>
              <a:t>, Long&gt; {</a:t>
            </a:r>
          </a:p>
          <a:p>
            <a:pPr marL="0" indent="0">
              <a:buNone/>
            </a:pPr>
            <a:r>
              <a:rPr lang="en-US" dirty="0"/>
              <a:t>  </a:t>
            </a:r>
          </a:p>
          <a:p>
            <a:pPr marL="0" indent="0">
              <a:buNone/>
            </a:pPr>
            <a:r>
              <a:rPr lang="en-US" dirty="0"/>
              <a:t>    @Query("SELECT t FROM </a:t>
            </a:r>
            <a:r>
              <a:rPr lang="en-US" dirty="0" err="1"/>
              <a:t>Todo</a:t>
            </a:r>
            <a:r>
              <a:rPr lang="en-US" dirty="0"/>
              <a:t> t WHERE </a:t>
            </a:r>
            <a:r>
              <a:rPr lang="en-US" dirty="0" err="1"/>
              <a:t>t.title</a:t>
            </a:r>
            <a:r>
              <a:rPr lang="en-US" dirty="0"/>
              <a:t> = 'title'")</a:t>
            </a:r>
          </a:p>
          <a:p>
            <a:pPr marL="0" indent="0">
              <a:buNone/>
            </a:pPr>
            <a:r>
              <a:rPr lang="en-US" dirty="0"/>
              <a:t>    public List&lt;</a:t>
            </a:r>
            <a:r>
              <a:rPr lang="en-US" dirty="0" err="1"/>
              <a:t>Todo</a:t>
            </a:r>
            <a:r>
              <a:rPr lang="en-US" dirty="0"/>
              <a:t>&gt; </a:t>
            </a:r>
            <a:r>
              <a:rPr lang="en-US" dirty="0" err="1"/>
              <a:t>findByTitle</a:t>
            </a:r>
            <a:r>
              <a:rPr lang="en-US" dirty="0"/>
              <a:t>();</a:t>
            </a:r>
          </a:p>
          <a:p>
            <a:pPr marL="0" indent="0">
              <a:buNone/>
            </a:pPr>
            <a:r>
              <a:rPr lang="en-US" dirty="0"/>
              <a:t>}</a:t>
            </a:r>
          </a:p>
          <a:p>
            <a:endParaRPr lang="en-IN" dirty="0"/>
          </a:p>
        </p:txBody>
      </p:sp>
    </p:spTree>
    <p:extLst>
      <p:ext uri="{BB962C8B-B14F-4D97-AF65-F5344CB8AC3E}">
        <p14:creationId xmlns:p14="http://schemas.microsoft.com/office/powerpoint/2010/main" val="16323444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SQL Queries</a:t>
            </a:r>
            <a:br>
              <a:rPr lang="en-IN" b="1" dirty="0"/>
            </a:br>
            <a:endParaRPr lang="en-IN" dirty="0"/>
          </a:p>
        </p:txBody>
      </p:sp>
      <p:sp>
        <p:nvSpPr>
          <p:cNvPr id="3" name="Content Placeholder 2"/>
          <p:cNvSpPr>
            <a:spLocks noGrp="1"/>
          </p:cNvSpPr>
          <p:nvPr>
            <p:ph idx="1"/>
          </p:nvPr>
        </p:nvSpPr>
        <p:spPr>
          <a:xfrm>
            <a:off x="140970" y="899795"/>
            <a:ext cx="12051030" cy="4351338"/>
          </a:xfrm>
        </p:spPr>
        <p:txBody>
          <a:bodyPr>
            <a:normAutofit fontScale="77500" lnSpcReduction="20000"/>
          </a:bodyPr>
          <a:lstStyle/>
          <a:p>
            <a:r>
              <a:rPr lang="en-US" dirty="0"/>
              <a:t>Add a query method to our repository interface.</a:t>
            </a:r>
          </a:p>
          <a:p>
            <a:r>
              <a:rPr lang="en-US" dirty="0"/>
              <a:t>Annotate the query method with the </a:t>
            </a:r>
            <a:r>
              <a:rPr lang="en-US" i="1" dirty="0"/>
              <a:t>@Query</a:t>
            </a:r>
            <a:r>
              <a:rPr lang="en-US" dirty="0"/>
              <a:t> annotation, and specify the invoked query by setting it as the value of the </a:t>
            </a:r>
            <a:r>
              <a:rPr lang="en-US" i="1" dirty="0"/>
              <a:t>@Query</a:t>
            </a:r>
            <a:r>
              <a:rPr lang="en-US" dirty="0"/>
              <a:t> annotation's </a:t>
            </a:r>
            <a:r>
              <a:rPr lang="en-US" i="1" dirty="0"/>
              <a:t>value</a:t>
            </a:r>
            <a:r>
              <a:rPr lang="en-US" dirty="0"/>
              <a:t> attribute.</a:t>
            </a:r>
          </a:p>
          <a:p>
            <a:r>
              <a:rPr lang="en-US" dirty="0"/>
              <a:t>Set the value of the </a:t>
            </a:r>
            <a:r>
              <a:rPr lang="en-US" i="1" dirty="0"/>
              <a:t>@Query</a:t>
            </a:r>
            <a:r>
              <a:rPr lang="en-US" dirty="0"/>
              <a:t> annotation’s </a:t>
            </a:r>
            <a:r>
              <a:rPr lang="en-US" i="1" dirty="0" err="1"/>
              <a:t>nativeQuery</a:t>
            </a:r>
            <a:r>
              <a:rPr lang="en-US" dirty="0"/>
              <a:t> attribute to true</a:t>
            </a:r>
            <a:r>
              <a:rPr lang="en-US" dirty="0" smtClean="0"/>
              <a:t>.</a:t>
            </a:r>
          </a:p>
          <a:p>
            <a:endParaRPr lang="en-US" dirty="0"/>
          </a:p>
          <a:p>
            <a:pPr marL="0" indent="0">
              <a:buNone/>
            </a:pPr>
            <a:r>
              <a:rPr lang="en-US" dirty="0"/>
              <a:t>interface </a:t>
            </a:r>
            <a:r>
              <a:rPr lang="en-US" dirty="0" err="1"/>
              <a:t>TodoRepository</a:t>
            </a:r>
            <a:r>
              <a:rPr lang="en-US" dirty="0"/>
              <a:t> extends Repository&lt;</a:t>
            </a:r>
            <a:r>
              <a:rPr lang="en-US" dirty="0" err="1"/>
              <a:t>Todo</a:t>
            </a:r>
            <a:r>
              <a:rPr lang="en-US" dirty="0"/>
              <a:t>, Long&gt; {</a:t>
            </a:r>
          </a:p>
          <a:p>
            <a:pPr marL="0" indent="0">
              <a:buNone/>
            </a:pPr>
            <a:r>
              <a:rPr lang="en-US" dirty="0"/>
              <a:t>  </a:t>
            </a:r>
          </a:p>
          <a:p>
            <a:pPr marL="0" indent="0">
              <a:buNone/>
            </a:pPr>
            <a:r>
              <a:rPr lang="en-US" dirty="0"/>
              <a:t>    @Query(value = "SELECT * FROM </a:t>
            </a:r>
            <a:r>
              <a:rPr lang="en-US" dirty="0" err="1"/>
              <a:t>todos</a:t>
            </a:r>
            <a:r>
              <a:rPr lang="en-US" dirty="0"/>
              <a:t> t WHERE </a:t>
            </a:r>
            <a:r>
              <a:rPr lang="en-US" dirty="0" err="1"/>
              <a:t>t.title</a:t>
            </a:r>
            <a:r>
              <a:rPr lang="en-US" dirty="0"/>
              <a:t> = 'title'",</a:t>
            </a:r>
          </a:p>
          <a:p>
            <a:pPr marL="0" indent="0">
              <a:buNone/>
            </a:pPr>
            <a:r>
              <a:rPr lang="en-US" dirty="0"/>
              <a:t>            </a:t>
            </a:r>
            <a:r>
              <a:rPr lang="en-US" dirty="0" err="1"/>
              <a:t>nativeQuery</a:t>
            </a:r>
            <a:r>
              <a:rPr lang="en-US" dirty="0"/>
              <a:t>=true</a:t>
            </a:r>
          </a:p>
          <a:p>
            <a:pPr marL="0" indent="0">
              <a:buNone/>
            </a:pPr>
            <a:r>
              <a:rPr lang="en-US" dirty="0"/>
              <a:t>    )</a:t>
            </a:r>
          </a:p>
          <a:p>
            <a:pPr marL="0" indent="0">
              <a:buNone/>
            </a:pPr>
            <a:r>
              <a:rPr lang="en-US" dirty="0"/>
              <a:t>    public List&lt;</a:t>
            </a:r>
            <a:r>
              <a:rPr lang="en-US" dirty="0" err="1"/>
              <a:t>Todo</a:t>
            </a:r>
            <a:r>
              <a:rPr lang="en-US" dirty="0"/>
              <a:t>&gt; </a:t>
            </a:r>
            <a:r>
              <a:rPr lang="en-US" dirty="0" err="1"/>
              <a:t>findByTitle</a:t>
            </a:r>
            <a:r>
              <a:rPr lang="en-US" dirty="0" smtClean="0"/>
              <a:t>();</a:t>
            </a:r>
          </a:p>
          <a:p>
            <a:pPr marL="0" indent="0">
              <a:buNone/>
            </a:pPr>
            <a:r>
              <a:rPr lang="en-US" dirty="0"/>
              <a:t>}</a:t>
            </a:r>
          </a:p>
          <a:p>
            <a:endParaRPr lang="en-US" dirty="0"/>
          </a:p>
          <a:p>
            <a:endParaRPr lang="en-IN" dirty="0"/>
          </a:p>
        </p:txBody>
      </p:sp>
    </p:spTree>
    <p:extLst>
      <p:ext uri="{BB962C8B-B14F-4D97-AF65-F5344CB8AC3E}">
        <p14:creationId xmlns:p14="http://schemas.microsoft.com/office/powerpoint/2010/main" val="18055143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JPA Query methods</a:t>
            </a:r>
            <a:endParaRPr lang="en-IN" dirty="0"/>
          </a:p>
        </p:txBody>
      </p:sp>
      <p:sp>
        <p:nvSpPr>
          <p:cNvPr id="3" name="Content Placeholder 2"/>
          <p:cNvSpPr>
            <a:spLocks noGrp="1"/>
          </p:cNvSpPr>
          <p:nvPr>
            <p:ph idx="1"/>
          </p:nvPr>
        </p:nvSpPr>
        <p:spPr>
          <a:xfrm>
            <a:off x="106680" y="1048385"/>
            <a:ext cx="12085320" cy="4351338"/>
          </a:xfrm>
        </p:spPr>
        <p:txBody>
          <a:bodyPr>
            <a:normAutofit lnSpcReduction="10000"/>
          </a:bodyPr>
          <a:lstStyle/>
          <a:p>
            <a:r>
              <a:rPr lang="en-US" dirty="0"/>
              <a:t>Spring Data JPA query methods are the most powerful methods, we can create query methods to select records from the database without writing SQL queries. Behind the scenes, Spring Data JPA will create SQL queries based on the query method and execute the query for us</a:t>
            </a:r>
            <a:r>
              <a:rPr lang="en-US" dirty="0" smtClean="0"/>
              <a:t>.</a:t>
            </a:r>
          </a:p>
          <a:p>
            <a:endParaRPr lang="en-US" dirty="0"/>
          </a:p>
          <a:p>
            <a:r>
              <a:rPr lang="en-US" dirty="0"/>
              <a:t>The query generation from the method name is a query generation strategy where the invoked query is derived from the name of the query method</a:t>
            </a:r>
            <a:r>
              <a:rPr lang="en-US" dirty="0" smtClean="0"/>
              <a:t>.</a:t>
            </a:r>
          </a:p>
          <a:p>
            <a:endParaRPr lang="en-US" dirty="0"/>
          </a:p>
          <a:p>
            <a:r>
              <a:rPr lang="en-US" dirty="0"/>
              <a:t>We can create query methods for the repository using Entity fields and creating query methods is also called finder methods ( </a:t>
            </a:r>
            <a:r>
              <a:rPr lang="en-US" dirty="0" err="1"/>
              <a:t>findBy</a:t>
            </a:r>
            <a:r>
              <a:rPr lang="en-US" dirty="0"/>
              <a:t>, </a:t>
            </a:r>
            <a:r>
              <a:rPr lang="en-US" dirty="0" err="1"/>
              <a:t>findAll</a:t>
            </a:r>
            <a:r>
              <a:rPr lang="en-US" dirty="0"/>
              <a:t> …)</a:t>
            </a:r>
            <a:endParaRPr lang="en-IN" dirty="0"/>
          </a:p>
        </p:txBody>
      </p:sp>
    </p:spTree>
    <p:extLst>
      <p:ext uri="{BB962C8B-B14F-4D97-AF65-F5344CB8AC3E}">
        <p14:creationId xmlns:p14="http://schemas.microsoft.com/office/powerpoint/2010/main" val="24916953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2960"/>
          </a:xfrm>
        </p:spPr>
        <p:txBody>
          <a:bodyPr/>
          <a:lstStyle/>
          <a:p>
            <a:r>
              <a:rPr lang="en-IN" dirty="0" smtClean="0"/>
              <a:t>JPA Query Methods</a:t>
            </a:r>
            <a:endParaRPr lang="en-IN" dirty="0"/>
          </a:p>
        </p:txBody>
      </p:sp>
      <p:sp>
        <p:nvSpPr>
          <p:cNvPr id="3" name="Content Placeholder 2"/>
          <p:cNvSpPr>
            <a:spLocks noGrp="1"/>
          </p:cNvSpPr>
          <p:nvPr>
            <p:ph idx="1"/>
          </p:nvPr>
        </p:nvSpPr>
        <p:spPr/>
        <p:txBody>
          <a:bodyPr>
            <a:normAutofit fontScale="92500" lnSpcReduction="10000"/>
          </a:bodyPr>
          <a:lstStyle/>
          <a:p>
            <a:r>
              <a:rPr lang="en-IN" dirty="0"/>
              <a:t>public interface </a:t>
            </a:r>
            <a:r>
              <a:rPr lang="en-IN" dirty="0" err="1"/>
              <a:t>UserRepository</a:t>
            </a:r>
            <a:r>
              <a:rPr lang="en-IN" dirty="0"/>
              <a:t> extends Repository&lt;User, Long&gt; {</a:t>
            </a:r>
          </a:p>
          <a:p>
            <a:r>
              <a:rPr lang="en-IN" dirty="0"/>
              <a:t>  List&lt;User&gt; </a:t>
            </a:r>
            <a:r>
              <a:rPr lang="en-IN" dirty="0" err="1"/>
              <a:t>findByEmailAddressAndLastname</a:t>
            </a:r>
            <a:r>
              <a:rPr lang="en-IN" dirty="0"/>
              <a:t>(String </a:t>
            </a:r>
            <a:r>
              <a:rPr lang="en-IN" dirty="0" err="1"/>
              <a:t>emailAddress</a:t>
            </a:r>
            <a:r>
              <a:rPr lang="en-IN" dirty="0"/>
              <a:t>, String </a:t>
            </a:r>
            <a:r>
              <a:rPr lang="en-IN" dirty="0" err="1"/>
              <a:t>lastname</a:t>
            </a:r>
            <a:r>
              <a:rPr lang="en-IN" dirty="0"/>
              <a:t>);</a:t>
            </a:r>
          </a:p>
          <a:p>
            <a:r>
              <a:rPr lang="en-IN" dirty="0"/>
              <a:t>}</a:t>
            </a:r>
          </a:p>
          <a:p>
            <a:endParaRPr lang="en-IN" dirty="0" smtClean="0"/>
          </a:p>
          <a:p>
            <a:endParaRPr lang="en-IN" dirty="0"/>
          </a:p>
          <a:p>
            <a:endParaRPr lang="en-IN" dirty="0"/>
          </a:p>
          <a:p>
            <a:r>
              <a:rPr lang="en-IN" dirty="0"/>
              <a:t>Spring Data JPA behind the scene creates a query using the JPA criteria API from the above query method (</a:t>
            </a:r>
            <a:r>
              <a:rPr lang="en-IN" dirty="0" err="1"/>
              <a:t>findByEmailAddressAndLastname</a:t>
            </a:r>
            <a:r>
              <a:rPr lang="en-IN" dirty="0"/>
              <a:t>), but, essentially, this translates into the following JPQL query: select u from User u where </a:t>
            </a:r>
            <a:r>
              <a:rPr lang="en-IN" dirty="0" err="1"/>
              <a:t>u.emailAddress</a:t>
            </a:r>
            <a:r>
              <a:rPr lang="en-IN" dirty="0"/>
              <a:t> = ?1 and </a:t>
            </a:r>
            <a:r>
              <a:rPr lang="en-IN" dirty="0" err="1"/>
              <a:t>u.lastname</a:t>
            </a:r>
            <a:r>
              <a:rPr lang="en-IN" dirty="0"/>
              <a:t> = ?2. </a:t>
            </a:r>
          </a:p>
          <a:p>
            <a:endParaRPr lang="en-IN" dirty="0"/>
          </a:p>
        </p:txBody>
      </p:sp>
    </p:spTree>
    <p:extLst>
      <p:ext uri="{BB962C8B-B14F-4D97-AF65-F5344CB8AC3E}">
        <p14:creationId xmlns:p14="http://schemas.microsoft.com/office/powerpoint/2010/main" val="383310782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97230"/>
          </a:xfrm>
        </p:spPr>
        <p:txBody>
          <a:bodyPr/>
          <a:lstStyle/>
          <a:p>
            <a:r>
              <a:rPr lang="en-IN" dirty="0" smtClean="0"/>
              <a:t>Query Methods</a:t>
            </a:r>
            <a:endParaRPr lang="en-IN" dirty="0"/>
          </a:p>
        </p:txBody>
      </p:sp>
      <p:pic>
        <p:nvPicPr>
          <p:cNvPr id="3074" name="Picture 2" descr="https://1.bp.blogspot.com/-a_VtNNFbyko/W9u9qXav-NI/AAAAAAAAEj4/N2NsWEiQB2w01U7J87kZ2U5P9zMYN6nDQCLcBGAs/s1600/spring-data-jpa-keywor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 y="849630"/>
            <a:ext cx="92868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3828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65810"/>
          </a:xfrm>
        </p:spPr>
        <p:txBody>
          <a:bodyPr/>
          <a:lstStyle/>
          <a:p>
            <a:r>
              <a:rPr lang="en-IN" dirty="0" smtClean="0"/>
              <a:t>Query Methods</a:t>
            </a:r>
            <a:endParaRPr lang="en-IN" dirty="0"/>
          </a:p>
        </p:txBody>
      </p:sp>
      <p:pic>
        <p:nvPicPr>
          <p:cNvPr id="4098" name="Picture 2" descr="https://1.bp.blogspot.com/-EaOqSQc2WZ8/W9u9s6uPsEI/AAAAAAAAEj8/ZB3hKZjFc5cj3oaj3IzxlI7PzhF12VBxQCLcBGAs/s1600/spring-data-jpa-keyword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45" y="765811"/>
            <a:ext cx="9296400" cy="56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856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Microservices Architecture</a:t>
            </a:r>
            <a:endParaRPr lang="en-IN" dirty="0"/>
          </a:p>
        </p:txBody>
      </p:sp>
      <p:pic>
        <p:nvPicPr>
          <p:cNvPr id="1026" name="Picture 2" descr="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765"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602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Rules for Creating Query Methods</a:t>
            </a:r>
            <a:br>
              <a:rPr lang="en-US" b="1" dirty="0"/>
            </a:br>
            <a:endParaRPr lang="en-IN" dirty="0"/>
          </a:p>
        </p:txBody>
      </p:sp>
      <p:pic>
        <p:nvPicPr>
          <p:cNvPr id="5122" name="Picture 2" descr="https://blogger.googleusercontent.com/img/a/AVvXsEg0Q1YvZLqpFdvB6mRoPAYa0ri_BSFsC0Vkv0NK6HIKnurMErlNxkM5Jyb1_bDBne-Fgm8utYvXit5jvfo-6jJx2N-qi86vMsoLUvb1OTqTG6TFb582NF43VDog9sYvSEC16apEogUWP-foGwODQicqh6ccpcYHv3HK5QnwCPUWnSxvvE--3E8VOU_a=w640-h3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 y="971550"/>
            <a:ext cx="1146429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963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Spring Boot Caching</a:t>
            </a:r>
            <a:br>
              <a:rPr lang="en-IN" dirty="0"/>
            </a:br>
            <a:endParaRPr lang="en-IN" dirty="0"/>
          </a:p>
        </p:txBody>
      </p:sp>
      <p:sp>
        <p:nvSpPr>
          <p:cNvPr id="3" name="Content Placeholder 2"/>
          <p:cNvSpPr>
            <a:spLocks noGrp="1"/>
          </p:cNvSpPr>
          <p:nvPr>
            <p:ph idx="1"/>
          </p:nvPr>
        </p:nvSpPr>
        <p:spPr>
          <a:xfrm>
            <a:off x="289560" y="1082675"/>
            <a:ext cx="11757660" cy="4351338"/>
          </a:xfrm>
        </p:spPr>
        <p:txBody>
          <a:bodyPr/>
          <a:lstStyle/>
          <a:p>
            <a:r>
              <a:rPr lang="en-US" dirty="0"/>
              <a:t>Spring Framework provides caching in a Spring Application, transparently. </a:t>
            </a:r>
            <a:endParaRPr lang="en-US" dirty="0" smtClean="0"/>
          </a:p>
          <a:p>
            <a:r>
              <a:rPr lang="en-US" dirty="0" smtClean="0"/>
              <a:t>In </a:t>
            </a:r>
            <a:r>
              <a:rPr lang="en-US" dirty="0"/>
              <a:t>Spring, the </a:t>
            </a:r>
            <a:r>
              <a:rPr lang="en-US" b="1" dirty="0"/>
              <a:t>cache abstraction</a:t>
            </a:r>
            <a:r>
              <a:rPr lang="en-US" dirty="0"/>
              <a:t> is a mechanism that allows consistent use of various caching methods with minimal impact on the code</a:t>
            </a:r>
            <a:r>
              <a:rPr lang="en-US" dirty="0" smtClean="0"/>
              <a:t>.</a:t>
            </a:r>
          </a:p>
          <a:p>
            <a:endParaRPr lang="en-US" dirty="0"/>
          </a:p>
          <a:p>
            <a:pPr marL="0" indent="0">
              <a:buNone/>
            </a:pPr>
            <a:r>
              <a:rPr lang="en-IN" b="1" dirty="0"/>
              <a:t>Cache </a:t>
            </a:r>
            <a:r>
              <a:rPr lang="en-IN" b="1" dirty="0" smtClean="0"/>
              <a:t>Abstraction:</a:t>
            </a:r>
            <a:endParaRPr lang="en-IN" b="1" dirty="0"/>
          </a:p>
          <a:p>
            <a:r>
              <a:rPr lang="en-US" dirty="0"/>
              <a:t>The main objective of using cache abstraction is to </a:t>
            </a:r>
            <a:r>
              <a:rPr lang="en-US" b="1" dirty="0"/>
              <a:t>reduce</a:t>
            </a:r>
            <a:r>
              <a:rPr lang="en-US" dirty="0"/>
              <a:t> the number of executions based on the information present in the cache</a:t>
            </a:r>
            <a:r>
              <a:rPr lang="en-US" dirty="0" smtClean="0"/>
              <a:t>.</a:t>
            </a:r>
          </a:p>
          <a:p>
            <a:r>
              <a:rPr lang="en-US" dirty="0" smtClean="0"/>
              <a:t> </a:t>
            </a:r>
            <a:r>
              <a:rPr lang="en-US" dirty="0"/>
              <a:t>It applies to expensive methods such as</a:t>
            </a:r>
            <a:r>
              <a:rPr lang="en-US" b="1" dirty="0"/>
              <a:t> CPU </a:t>
            </a:r>
            <a:r>
              <a:rPr lang="en-US" dirty="0"/>
              <a:t>or</a:t>
            </a:r>
            <a:r>
              <a:rPr lang="en-US" b="1" dirty="0"/>
              <a:t> IO bound.</a:t>
            </a:r>
            <a:endParaRPr lang="en-IN" dirty="0" smtClean="0"/>
          </a:p>
          <a:p>
            <a:endParaRPr lang="en-IN" dirty="0"/>
          </a:p>
          <a:p>
            <a:endParaRPr lang="en-IN" dirty="0"/>
          </a:p>
        </p:txBody>
      </p:sp>
    </p:spTree>
    <p:extLst>
      <p:ext uri="{BB962C8B-B14F-4D97-AF65-F5344CB8AC3E}">
        <p14:creationId xmlns:p14="http://schemas.microsoft.com/office/powerpoint/2010/main" val="17549215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560" y="465455"/>
            <a:ext cx="11711940" cy="4351338"/>
          </a:xfrm>
        </p:spPr>
        <p:txBody>
          <a:bodyPr>
            <a:normAutofit fontScale="92500"/>
          </a:bodyPr>
          <a:lstStyle/>
          <a:p>
            <a:r>
              <a:rPr lang="en-US" b="1" dirty="0"/>
              <a:t>Cache Declaration:</a:t>
            </a:r>
            <a:r>
              <a:rPr lang="en-US" dirty="0"/>
              <a:t> It identifies the methods that need to be cached.</a:t>
            </a:r>
          </a:p>
          <a:p>
            <a:r>
              <a:rPr lang="en-US" b="1" dirty="0"/>
              <a:t>Cache Configuration:</a:t>
            </a:r>
            <a:r>
              <a:rPr lang="en-US" dirty="0"/>
              <a:t> The backing cache where the data is stored and read from</a:t>
            </a:r>
            <a:r>
              <a:rPr lang="en-US" dirty="0" smtClean="0"/>
              <a:t>.</a:t>
            </a:r>
          </a:p>
          <a:p>
            <a:endParaRPr lang="en-US" dirty="0"/>
          </a:p>
          <a:p>
            <a:pPr marL="0" indent="0">
              <a:buNone/>
            </a:pPr>
            <a:r>
              <a:rPr lang="en-US" dirty="0"/>
              <a:t>Types of Caching</a:t>
            </a:r>
          </a:p>
          <a:p>
            <a:r>
              <a:rPr lang="en-US" dirty="0"/>
              <a:t>There are </a:t>
            </a:r>
            <a:r>
              <a:rPr lang="en-US" b="1" dirty="0"/>
              <a:t>four</a:t>
            </a:r>
            <a:r>
              <a:rPr lang="en-US" dirty="0"/>
              <a:t> types of caching are as follows:</a:t>
            </a:r>
          </a:p>
          <a:p>
            <a:r>
              <a:rPr lang="en-US" dirty="0"/>
              <a:t>In-memory Caching</a:t>
            </a:r>
          </a:p>
          <a:p>
            <a:r>
              <a:rPr lang="en-US" dirty="0"/>
              <a:t>Database Caching</a:t>
            </a:r>
          </a:p>
          <a:p>
            <a:r>
              <a:rPr lang="en-US" dirty="0"/>
              <a:t>Web server Caching</a:t>
            </a:r>
          </a:p>
          <a:p>
            <a:r>
              <a:rPr lang="en-US" dirty="0"/>
              <a:t>CDN Caching</a:t>
            </a:r>
          </a:p>
          <a:p>
            <a:endParaRPr lang="en-IN" dirty="0"/>
          </a:p>
        </p:txBody>
      </p:sp>
    </p:spTree>
    <p:extLst>
      <p:ext uri="{BB962C8B-B14F-4D97-AF65-F5344CB8AC3E}">
        <p14:creationId xmlns:p14="http://schemas.microsoft.com/office/powerpoint/2010/main" val="29998212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0" y="2262505"/>
            <a:ext cx="7002780" cy="1325563"/>
          </a:xfrm>
        </p:spPr>
        <p:txBody>
          <a:bodyPr/>
          <a:lstStyle/>
          <a:p>
            <a:r>
              <a:rPr lang="en-IN" dirty="0" smtClean="0"/>
              <a:t>SPRING CACHE ANNOTATIONS</a:t>
            </a:r>
            <a:endParaRPr lang="en-IN" dirty="0"/>
          </a:p>
        </p:txBody>
      </p:sp>
    </p:spTree>
    <p:extLst>
      <p:ext uri="{BB962C8B-B14F-4D97-AF65-F5344CB8AC3E}">
        <p14:creationId xmlns:p14="http://schemas.microsoft.com/office/powerpoint/2010/main" val="12207452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 y="156844"/>
            <a:ext cx="12108180" cy="6529705"/>
          </a:xfrm>
        </p:spPr>
        <p:txBody>
          <a:bodyPr>
            <a:normAutofit fontScale="92500" lnSpcReduction="20000"/>
          </a:bodyPr>
          <a:lstStyle/>
          <a:p>
            <a:r>
              <a:rPr lang="en-IN" dirty="0"/>
              <a:t>@Cacheable</a:t>
            </a:r>
          </a:p>
          <a:p>
            <a:r>
              <a:rPr lang="en-US" dirty="0"/>
              <a:t>It is a method level annotation. It defines a cache for a method's return value. </a:t>
            </a:r>
            <a:endParaRPr lang="en-US" dirty="0" smtClean="0"/>
          </a:p>
          <a:p>
            <a:r>
              <a:rPr lang="en-US" dirty="0" smtClean="0"/>
              <a:t>The </a:t>
            </a:r>
            <a:r>
              <a:rPr lang="en-US" dirty="0"/>
              <a:t>Spring Framework manages the requests and responses of the method to the cache that is specified in the annotation attribute. </a:t>
            </a:r>
            <a:endParaRPr lang="en-US" dirty="0" smtClean="0"/>
          </a:p>
          <a:p>
            <a:r>
              <a:rPr lang="en-US" dirty="0" smtClean="0"/>
              <a:t>The </a:t>
            </a:r>
            <a:r>
              <a:rPr lang="en-US" dirty="0"/>
              <a:t>@Cacheable annotation contains more options. For example, we can provide a </a:t>
            </a:r>
            <a:r>
              <a:rPr lang="en-US" b="1" dirty="0"/>
              <a:t>cache name</a:t>
            </a:r>
            <a:r>
              <a:rPr lang="en-US" dirty="0"/>
              <a:t> by using the </a:t>
            </a:r>
            <a:r>
              <a:rPr lang="en-US" b="1" dirty="0"/>
              <a:t>value</a:t>
            </a:r>
            <a:r>
              <a:rPr lang="en-US" dirty="0"/>
              <a:t> or </a:t>
            </a:r>
            <a:r>
              <a:rPr lang="en-US" b="1" dirty="0" err="1"/>
              <a:t>cacheNames</a:t>
            </a:r>
            <a:r>
              <a:rPr lang="en-US" dirty="0"/>
              <a:t> attribute</a:t>
            </a:r>
            <a:r>
              <a:rPr lang="en-US" dirty="0" smtClean="0"/>
              <a:t>.</a:t>
            </a:r>
          </a:p>
          <a:p>
            <a:endParaRPr lang="en-US" dirty="0"/>
          </a:p>
          <a:p>
            <a:r>
              <a:rPr lang="en-US" dirty="0"/>
              <a:t>We can also specify the </a:t>
            </a:r>
            <a:r>
              <a:rPr lang="en-US" b="1" dirty="0"/>
              <a:t>key</a:t>
            </a:r>
            <a:r>
              <a:rPr lang="en-US" dirty="0"/>
              <a:t> attribute of the annotation that uniquely identifies each entry in the cache. If we do not specify the key, Spring uses the default mechanism to create the key</a:t>
            </a:r>
            <a:r>
              <a:rPr lang="en-US" dirty="0" smtClean="0"/>
              <a:t>.</a:t>
            </a:r>
          </a:p>
          <a:p>
            <a:endParaRPr lang="en-US" dirty="0"/>
          </a:p>
          <a:p>
            <a:r>
              <a:rPr lang="en-IN" dirty="0"/>
              <a:t>@Cacheable(value="</a:t>
            </a:r>
            <a:r>
              <a:rPr lang="en-IN" dirty="0" err="1"/>
              <a:t>cacheStudentInfo</a:t>
            </a:r>
            <a:r>
              <a:rPr lang="en-IN" dirty="0"/>
              <a:t>", key="#id")  </a:t>
            </a:r>
          </a:p>
          <a:p>
            <a:r>
              <a:rPr lang="en-IN" b="1" dirty="0"/>
              <a:t>public</a:t>
            </a:r>
            <a:r>
              <a:rPr lang="en-IN" dirty="0"/>
              <a:t> List </a:t>
            </a:r>
            <a:r>
              <a:rPr lang="en-IN" dirty="0" err="1"/>
              <a:t>studentInfo</a:t>
            </a:r>
            <a:r>
              <a:rPr lang="en-IN" dirty="0"/>
              <a:t>()  </a:t>
            </a:r>
          </a:p>
          <a:p>
            <a:r>
              <a:rPr lang="en-IN" dirty="0"/>
              <a:t>{  </a:t>
            </a:r>
          </a:p>
          <a:p>
            <a:r>
              <a:rPr lang="en-IN" dirty="0"/>
              <a:t>//some code   </a:t>
            </a:r>
          </a:p>
          <a:p>
            <a:r>
              <a:rPr lang="en-IN" b="1" dirty="0"/>
              <a:t>return</a:t>
            </a:r>
            <a:r>
              <a:rPr lang="en-IN" dirty="0"/>
              <a:t> </a:t>
            </a:r>
            <a:r>
              <a:rPr lang="en-IN" dirty="0" err="1"/>
              <a:t>studentDetails</a:t>
            </a:r>
            <a:r>
              <a:rPr lang="en-IN" dirty="0"/>
              <a:t>;  </a:t>
            </a:r>
          </a:p>
          <a:p>
            <a:r>
              <a:rPr lang="en-IN" dirty="0"/>
              <a:t>}  </a:t>
            </a:r>
          </a:p>
          <a:p>
            <a:endParaRPr lang="en-IN" dirty="0"/>
          </a:p>
        </p:txBody>
      </p:sp>
    </p:spTree>
    <p:extLst>
      <p:ext uri="{BB962C8B-B14F-4D97-AF65-F5344CB8AC3E}">
        <p14:creationId xmlns:p14="http://schemas.microsoft.com/office/powerpoint/2010/main" val="54125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0110"/>
          </a:xfrm>
        </p:spPr>
        <p:txBody>
          <a:bodyPr/>
          <a:lstStyle/>
          <a:p>
            <a:r>
              <a:rPr lang="en-IN" dirty="0" smtClean="0"/>
              <a:t>Spring boot Cache Annotations</a:t>
            </a:r>
            <a:endParaRPr lang="en-IN" dirty="0"/>
          </a:p>
        </p:txBody>
      </p:sp>
      <p:sp>
        <p:nvSpPr>
          <p:cNvPr id="3" name="Content Placeholder 2"/>
          <p:cNvSpPr>
            <a:spLocks noGrp="1"/>
          </p:cNvSpPr>
          <p:nvPr>
            <p:ph idx="1"/>
          </p:nvPr>
        </p:nvSpPr>
        <p:spPr>
          <a:xfrm>
            <a:off x="232410" y="1105535"/>
            <a:ext cx="11959590" cy="4351338"/>
          </a:xfrm>
        </p:spPr>
        <p:txBody>
          <a:bodyPr/>
          <a:lstStyle/>
          <a:p>
            <a:r>
              <a:rPr lang="en-US" dirty="0"/>
              <a:t>We can also apply a condition in the annotation by using the condition attribute. When we apply the condition in the annotation, it is called </a:t>
            </a:r>
            <a:r>
              <a:rPr lang="en-US" b="1" dirty="0"/>
              <a:t>conditional caching</a:t>
            </a:r>
            <a:r>
              <a:rPr lang="en-US" dirty="0" smtClean="0"/>
              <a:t>.</a:t>
            </a:r>
          </a:p>
          <a:p>
            <a:endParaRPr lang="en-US" dirty="0"/>
          </a:p>
          <a:p>
            <a:r>
              <a:rPr lang="en-IN" dirty="0"/>
              <a:t>@Cacheable(value="student", condition="#</a:t>
            </a:r>
            <a:r>
              <a:rPr lang="en-IN" dirty="0" err="1"/>
              <a:t>name.length</a:t>
            </a:r>
            <a:r>
              <a:rPr lang="en-IN" dirty="0"/>
              <a:t>&lt;20")  </a:t>
            </a:r>
          </a:p>
          <a:p>
            <a:r>
              <a:rPr lang="en-IN" b="1" dirty="0"/>
              <a:t>public</a:t>
            </a:r>
            <a:r>
              <a:rPr lang="en-IN" dirty="0"/>
              <a:t> Student </a:t>
            </a:r>
            <a:r>
              <a:rPr lang="en-IN" dirty="0" err="1"/>
              <a:t>findStudent</a:t>
            </a:r>
            <a:r>
              <a:rPr lang="en-IN" dirty="0"/>
              <a:t>(String name)  </a:t>
            </a:r>
          </a:p>
          <a:p>
            <a:r>
              <a:rPr lang="en-IN" dirty="0"/>
              <a:t>{  </a:t>
            </a:r>
          </a:p>
          <a:p>
            <a:r>
              <a:rPr lang="en-IN" dirty="0"/>
              <a:t>//some code  </a:t>
            </a:r>
          </a:p>
          <a:p>
            <a:r>
              <a:rPr lang="en-IN" dirty="0"/>
              <a:t>}  </a:t>
            </a:r>
          </a:p>
          <a:p>
            <a:endParaRPr lang="en-IN" dirty="0"/>
          </a:p>
        </p:txBody>
      </p:sp>
    </p:spTree>
    <p:extLst>
      <p:ext uri="{BB962C8B-B14F-4D97-AF65-F5344CB8AC3E}">
        <p14:creationId xmlns:p14="http://schemas.microsoft.com/office/powerpoint/2010/main" val="10109284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200150"/>
          </a:xfrm>
        </p:spPr>
        <p:txBody>
          <a:bodyPr>
            <a:normAutofit fontScale="90000"/>
          </a:bodyPr>
          <a:lstStyle/>
          <a:p>
            <a:r>
              <a:rPr lang="en-IN"/>
              <a:t>Spring Boot Cache Annotations</a:t>
            </a:r>
            <a:br>
              <a:rPr lang="en-IN"/>
            </a:br>
            <a:endParaRPr lang="en-IN"/>
          </a:p>
        </p:txBody>
      </p:sp>
      <p:sp>
        <p:nvSpPr>
          <p:cNvPr id="3" name="Content Placeholder 2"/>
          <p:cNvSpPr>
            <a:spLocks noGrp="1"/>
          </p:cNvSpPr>
          <p:nvPr>
            <p:ph idx="1"/>
          </p:nvPr>
        </p:nvSpPr>
        <p:spPr>
          <a:xfrm>
            <a:off x="175260" y="854074"/>
            <a:ext cx="11929110" cy="5878195"/>
          </a:xfrm>
        </p:spPr>
        <p:txBody>
          <a:bodyPr>
            <a:normAutofit fontScale="77500" lnSpcReduction="20000"/>
          </a:bodyPr>
          <a:lstStyle/>
          <a:p>
            <a:pPr marL="0" indent="0">
              <a:buNone/>
            </a:pPr>
            <a:r>
              <a:rPr lang="en-IN" dirty="0"/>
              <a:t>@</a:t>
            </a:r>
            <a:r>
              <a:rPr lang="en-IN" dirty="0" err="1"/>
              <a:t>EnableCaching</a:t>
            </a:r>
            <a:endParaRPr lang="en-IN" dirty="0"/>
          </a:p>
          <a:p>
            <a:r>
              <a:rPr lang="en-US" dirty="0"/>
              <a:t>It is a class-level annotation. We can enable caching in the Spring Boot application by using the annotation </a:t>
            </a:r>
            <a:r>
              <a:rPr lang="en-US" b="1" dirty="0"/>
              <a:t>@</a:t>
            </a:r>
            <a:r>
              <a:rPr lang="en-US" b="1" dirty="0" err="1"/>
              <a:t>EnableCaching</a:t>
            </a:r>
            <a:r>
              <a:rPr lang="en-US" b="1" dirty="0"/>
              <a:t>.</a:t>
            </a:r>
            <a:r>
              <a:rPr lang="en-US" dirty="0"/>
              <a:t> It is defined in </a:t>
            </a:r>
            <a:r>
              <a:rPr lang="en-US" b="1" dirty="0" err="1"/>
              <a:t>org.springframework.cache.annotation</a:t>
            </a:r>
            <a:r>
              <a:rPr lang="en-US" b="1" dirty="0"/>
              <a:t> </a:t>
            </a:r>
            <a:r>
              <a:rPr lang="en-US" dirty="0"/>
              <a:t>package</a:t>
            </a:r>
            <a:r>
              <a:rPr lang="en-US" dirty="0" smtClean="0"/>
              <a:t>.</a:t>
            </a:r>
          </a:p>
          <a:p>
            <a:r>
              <a:rPr lang="en-US" dirty="0" smtClean="0"/>
              <a:t> </a:t>
            </a:r>
            <a:r>
              <a:rPr lang="en-US" dirty="0"/>
              <a:t>It is used together with </a:t>
            </a:r>
            <a:r>
              <a:rPr lang="en-US" b="1" dirty="0"/>
              <a:t>@Configuration </a:t>
            </a:r>
            <a:r>
              <a:rPr lang="en-US" dirty="0"/>
              <a:t>class</a:t>
            </a:r>
            <a:r>
              <a:rPr lang="en-US" dirty="0" smtClean="0"/>
              <a:t>.</a:t>
            </a:r>
          </a:p>
          <a:p>
            <a:endParaRPr lang="en-US" dirty="0"/>
          </a:p>
          <a:p>
            <a:r>
              <a:rPr lang="en-IN" dirty="0"/>
              <a:t>@</a:t>
            </a:r>
            <a:r>
              <a:rPr lang="en-IN" dirty="0" err="1"/>
              <a:t>CacheConfig</a:t>
            </a:r>
            <a:endParaRPr lang="en-IN" dirty="0"/>
          </a:p>
          <a:p>
            <a:endParaRPr lang="en-IN" dirty="0" smtClean="0"/>
          </a:p>
          <a:p>
            <a:r>
              <a:rPr lang="en-US" dirty="0"/>
              <a:t>It is a class-level annotation that provides a common cache-related setting. It tells the Spring where to store cache for the class. When we annotate a class with the annotation, it provides a set of default settings for any cache operation defined in that class. Using the annotation, we need not to declare things multiple times</a:t>
            </a:r>
            <a:r>
              <a:rPr lang="en-US" dirty="0" smtClean="0"/>
              <a:t>.</a:t>
            </a:r>
          </a:p>
          <a:p>
            <a:endParaRPr lang="en-US" dirty="0"/>
          </a:p>
          <a:p>
            <a:endParaRPr lang="en-US" dirty="0" smtClean="0"/>
          </a:p>
          <a:p>
            <a:r>
              <a:rPr lang="en-US" dirty="0"/>
              <a:t>@</a:t>
            </a:r>
            <a:r>
              <a:rPr lang="en-US" dirty="0" err="1"/>
              <a:t>CachePut</a:t>
            </a:r>
            <a:endParaRPr lang="en-US" dirty="0"/>
          </a:p>
          <a:p>
            <a:r>
              <a:rPr lang="en-US" dirty="0"/>
              <a:t>It is a method level annotation. It is used when we want to </a:t>
            </a:r>
            <a:r>
              <a:rPr lang="en-US" b="1" dirty="0"/>
              <a:t>update</a:t>
            </a:r>
            <a:r>
              <a:rPr lang="en-US" dirty="0"/>
              <a:t> the cache without interfering the method execution. It means the method will always execute, and its result will be placed into the cache. It supports the attributes of @Cacheable annotation.</a:t>
            </a:r>
          </a:p>
          <a:p>
            <a:endParaRPr lang="en-IN" dirty="0"/>
          </a:p>
        </p:txBody>
      </p:sp>
    </p:spTree>
    <p:extLst>
      <p:ext uri="{BB962C8B-B14F-4D97-AF65-F5344CB8AC3E}">
        <p14:creationId xmlns:p14="http://schemas.microsoft.com/office/powerpoint/2010/main" val="281214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Boot Cache Dependency</a:t>
            </a:r>
            <a:br>
              <a:rPr lang="en-IN" dirty="0"/>
            </a:br>
            <a:endParaRPr lang="en-IN" dirty="0"/>
          </a:p>
        </p:txBody>
      </p:sp>
      <p:sp>
        <p:nvSpPr>
          <p:cNvPr id="3" name="Content Placeholder 2"/>
          <p:cNvSpPr>
            <a:spLocks noGrp="1"/>
          </p:cNvSpPr>
          <p:nvPr>
            <p:ph idx="1"/>
          </p:nvPr>
        </p:nvSpPr>
        <p:spPr/>
        <p:txBody>
          <a:bodyPr/>
          <a:lstStyle/>
          <a:p>
            <a:r>
              <a:rPr lang="en-IN" b="1" dirty="0"/>
              <a:t>&lt;dependency&gt;</a:t>
            </a:r>
            <a:r>
              <a:rPr lang="en-IN" dirty="0"/>
              <a:t>  </a:t>
            </a:r>
          </a:p>
          <a:p>
            <a:r>
              <a:rPr lang="en-IN" b="1" dirty="0"/>
              <a:t>&lt;</a:t>
            </a:r>
            <a:r>
              <a:rPr lang="en-IN" b="1" dirty="0" err="1"/>
              <a:t>groupId</a:t>
            </a:r>
            <a:r>
              <a:rPr lang="en-IN" b="1" dirty="0"/>
              <a:t>&gt;</a:t>
            </a:r>
            <a:r>
              <a:rPr lang="en-IN" dirty="0" err="1"/>
              <a:t>org.springframework.boot</a:t>
            </a:r>
            <a:r>
              <a:rPr lang="en-IN" b="1" dirty="0"/>
              <a:t>&lt;/</a:t>
            </a:r>
            <a:r>
              <a:rPr lang="en-IN" b="1" dirty="0" err="1"/>
              <a:t>groupId</a:t>
            </a:r>
            <a:r>
              <a:rPr lang="en-IN" b="1" dirty="0"/>
              <a:t>&gt;</a:t>
            </a:r>
            <a:r>
              <a:rPr lang="en-IN" dirty="0"/>
              <a:t>  </a:t>
            </a:r>
          </a:p>
          <a:p>
            <a:r>
              <a:rPr lang="en-IN" b="1" dirty="0"/>
              <a:t>&lt;</a:t>
            </a:r>
            <a:r>
              <a:rPr lang="en-IN" b="1" dirty="0" err="1"/>
              <a:t>artifactId</a:t>
            </a:r>
            <a:r>
              <a:rPr lang="en-IN" b="1" dirty="0"/>
              <a:t>&gt;</a:t>
            </a:r>
            <a:r>
              <a:rPr lang="en-IN" dirty="0"/>
              <a:t>spring-boot-starter-cache</a:t>
            </a:r>
            <a:r>
              <a:rPr lang="en-IN" b="1" dirty="0"/>
              <a:t>&lt;/</a:t>
            </a:r>
            <a:r>
              <a:rPr lang="en-IN" b="1" dirty="0" err="1"/>
              <a:t>artifactId</a:t>
            </a:r>
            <a:r>
              <a:rPr lang="en-IN" b="1" dirty="0"/>
              <a:t>&gt;</a:t>
            </a:r>
            <a:r>
              <a:rPr lang="en-IN" dirty="0"/>
              <a:t>  </a:t>
            </a:r>
          </a:p>
          <a:p>
            <a:r>
              <a:rPr lang="en-IN" b="1" dirty="0"/>
              <a:t>&lt;/dependency&gt;</a:t>
            </a:r>
            <a:r>
              <a:rPr lang="en-IN" dirty="0"/>
              <a:t>   </a:t>
            </a:r>
          </a:p>
          <a:p>
            <a:endParaRPr lang="en-IN" dirty="0"/>
          </a:p>
        </p:txBody>
      </p:sp>
    </p:spTree>
    <p:extLst>
      <p:ext uri="{BB962C8B-B14F-4D97-AF65-F5344CB8AC3E}">
        <p14:creationId xmlns:p14="http://schemas.microsoft.com/office/powerpoint/2010/main" val="4009332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5830"/>
          </a:xfrm>
        </p:spPr>
        <p:txBody>
          <a:bodyPr/>
          <a:lstStyle/>
          <a:p>
            <a:r>
              <a:rPr lang="en-IN" dirty="0" smtClean="0"/>
              <a:t>Spring Profiles</a:t>
            </a:r>
            <a:endParaRPr lang="en-IN" dirty="0"/>
          </a:p>
        </p:txBody>
      </p:sp>
      <p:sp>
        <p:nvSpPr>
          <p:cNvPr id="3" name="Content Placeholder 2"/>
          <p:cNvSpPr>
            <a:spLocks noGrp="1"/>
          </p:cNvSpPr>
          <p:nvPr>
            <p:ph idx="1"/>
          </p:nvPr>
        </p:nvSpPr>
        <p:spPr>
          <a:xfrm>
            <a:off x="186690" y="1174115"/>
            <a:ext cx="11871960" cy="4351338"/>
          </a:xfrm>
        </p:spPr>
        <p:txBody>
          <a:bodyPr/>
          <a:lstStyle/>
          <a:p>
            <a:r>
              <a:rPr lang="en-US" dirty="0" smtClean="0"/>
              <a:t>Spring </a:t>
            </a:r>
            <a:r>
              <a:rPr lang="en-US" dirty="0"/>
              <a:t>Profiles provides a powerful and easy way to control code and configuration based on the environment. </a:t>
            </a:r>
            <a:endParaRPr lang="en-US" dirty="0" smtClean="0"/>
          </a:p>
          <a:p>
            <a:r>
              <a:rPr lang="en-US" dirty="0" smtClean="0"/>
              <a:t>Using</a:t>
            </a:r>
            <a:r>
              <a:rPr lang="en-US" dirty="0"/>
              <a:t> </a:t>
            </a:r>
            <a:r>
              <a:rPr lang="en-US" i="1" dirty="0"/>
              <a:t>Spring Profiles </a:t>
            </a:r>
            <a:r>
              <a:rPr lang="en-US" dirty="0"/>
              <a:t>it’s possible to segregate parts of our application and make it only available in certain environments</a:t>
            </a:r>
            <a:r>
              <a:rPr lang="en-US" dirty="0" smtClean="0"/>
              <a:t>.</a:t>
            </a:r>
          </a:p>
          <a:p>
            <a:endParaRPr lang="en-US" dirty="0"/>
          </a:p>
          <a:p>
            <a:r>
              <a:rPr lang="en-US" dirty="0"/>
              <a:t>We can use @Profile annotation to limit the availability of any @Component  or @Configuration.</a:t>
            </a:r>
            <a:endParaRPr lang="en-IN" dirty="0"/>
          </a:p>
        </p:txBody>
      </p:sp>
    </p:spTree>
    <p:extLst>
      <p:ext uri="{BB962C8B-B14F-4D97-AF65-F5344CB8AC3E}">
        <p14:creationId xmlns:p14="http://schemas.microsoft.com/office/powerpoint/2010/main" val="1882300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77240"/>
          </a:xfrm>
        </p:spPr>
        <p:txBody>
          <a:bodyPr/>
          <a:lstStyle/>
          <a:p>
            <a:r>
              <a:rPr lang="en-IN" dirty="0" smtClean="0"/>
              <a:t>@profile Annotation</a:t>
            </a:r>
            <a:endParaRPr lang="en-IN" dirty="0"/>
          </a:p>
        </p:txBody>
      </p:sp>
      <p:sp>
        <p:nvSpPr>
          <p:cNvPr id="3" name="Content Placeholder 2"/>
          <p:cNvSpPr>
            <a:spLocks noGrp="1"/>
          </p:cNvSpPr>
          <p:nvPr>
            <p:ph idx="1"/>
          </p:nvPr>
        </p:nvSpPr>
        <p:spPr>
          <a:xfrm>
            <a:off x="255270" y="1048385"/>
            <a:ext cx="11757660" cy="4351338"/>
          </a:xfrm>
        </p:spPr>
        <p:txBody>
          <a:bodyPr>
            <a:normAutofit fontScale="70000" lnSpcReduction="20000"/>
          </a:bodyPr>
          <a:lstStyle/>
          <a:p>
            <a:r>
              <a:rPr lang="en-US" dirty="0"/>
              <a:t>Main entry point for the Spring Profile is @Profile annotation which can be used to group things </a:t>
            </a:r>
            <a:r>
              <a:rPr lang="en-US" dirty="0" smtClean="0"/>
              <a:t>together.</a:t>
            </a:r>
          </a:p>
          <a:p>
            <a:endParaRPr lang="en-US" dirty="0"/>
          </a:p>
          <a:p>
            <a:r>
              <a:rPr lang="en-US" dirty="0" smtClean="0"/>
              <a:t>To make DB Connection active only in DEV </a:t>
            </a:r>
            <a:r>
              <a:rPr lang="en-US" dirty="0" err="1" smtClean="0"/>
              <a:t>env</a:t>
            </a:r>
            <a:r>
              <a:rPr lang="en-US" dirty="0" smtClean="0"/>
              <a:t> not in test/prod</a:t>
            </a:r>
          </a:p>
          <a:p>
            <a:endParaRPr lang="en-US" dirty="0"/>
          </a:p>
          <a:p>
            <a:pPr marL="0" indent="0">
              <a:buNone/>
            </a:pPr>
            <a:r>
              <a:rPr lang="en-IN" dirty="0"/>
              <a:t>@Service </a:t>
            </a:r>
            <a:endParaRPr lang="en-IN" dirty="0" smtClean="0"/>
          </a:p>
          <a:p>
            <a:pPr marL="0" indent="0">
              <a:buNone/>
            </a:pPr>
            <a:r>
              <a:rPr lang="en-IN" dirty="0" smtClean="0"/>
              <a:t>@</a:t>
            </a:r>
            <a:r>
              <a:rPr lang="en-IN" dirty="0"/>
              <a:t>Profile("development") </a:t>
            </a:r>
            <a:endParaRPr lang="en-IN" dirty="0" smtClean="0"/>
          </a:p>
          <a:p>
            <a:pPr marL="0" indent="0">
              <a:buNone/>
            </a:pPr>
            <a:r>
              <a:rPr lang="en-IN" dirty="0" smtClean="0"/>
              <a:t>public </a:t>
            </a:r>
            <a:r>
              <a:rPr lang="en-IN" dirty="0"/>
              <a:t>class </a:t>
            </a:r>
            <a:r>
              <a:rPr lang="en-IN" dirty="0" err="1"/>
              <a:t>DevDBConnection</a:t>
            </a:r>
            <a:r>
              <a:rPr lang="en-IN" dirty="0"/>
              <a:t> implements </a:t>
            </a:r>
            <a:r>
              <a:rPr lang="en-IN" dirty="0" err="1"/>
              <a:t>DatabaseService</a:t>
            </a:r>
            <a:r>
              <a:rPr lang="en-IN" dirty="0"/>
              <a:t> </a:t>
            </a:r>
            <a:endParaRPr lang="en-IN" dirty="0" smtClean="0"/>
          </a:p>
          <a:p>
            <a:pPr marL="0" indent="0">
              <a:buNone/>
            </a:pPr>
            <a:r>
              <a:rPr lang="en-IN" dirty="0" smtClean="0"/>
              <a:t>{ </a:t>
            </a:r>
            <a:r>
              <a:rPr lang="en-IN" dirty="0"/>
              <a:t>@Override </a:t>
            </a:r>
            <a:endParaRPr lang="en-IN" dirty="0" smtClean="0"/>
          </a:p>
          <a:p>
            <a:pPr marL="0" indent="0">
              <a:buNone/>
            </a:pPr>
            <a:r>
              <a:rPr lang="en-IN" dirty="0" smtClean="0"/>
              <a:t>public </a:t>
            </a:r>
            <a:r>
              <a:rPr lang="en-IN" dirty="0"/>
              <a:t>void </a:t>
            </a:r>
            <a:r>
              <a:rPr lang="en-IN" dirty="0" err="1"/>
              <a:t>getDBConnection</a:t>
            </a:r>
            <a:r>
              <a:rPr lang="en-IN" dirty="0"/>
              <a:t>() </a:t>
            </a:r>
            <a:endParaRPr lang="en-IN" dirty="0" smtClean="0"/>
          </a:p>
          <a:p>
            <a:pPr marL="0" indent="0">
              <a:buNone/>
            </a:pPr>
            <a:r>
              <a:rPr lang="en-IN" dirty="0" smtClean="0"/>
              <a:t>{ </a:t>
            </a:r>
            <a:r>
              <a:rPr lang="en-IN" dirty="0" err="1"/>
              <a:t>System.out.println</a:t>
            </a:r>
            <a:r>
              <a:rPr lang="en-IN" dirty="0"/>
              <a:t>("DEV DB connection established"); </a:t>
            </a:r>
            <a:endParaRPr lang="en-IN" dirty="0" smtClean="0"/>
          </a:p>
          <a:p>
            <a:pPr marL="0" indent="0">
              <a:buNone/>
            </a:pPr>
            <a:r>
              <a:rPr lang="en-IN" dirty="0" smtClean="0"/>
              <a:t>} </a:t>
            </a:r>
          </a:p>
          <a:p>
            <a:pPr marL="0" indent="0">
              <a:buNone/>
            </a:pPr>
            <a:r>
              <a:rPr lang="en-IN" dirty="0" smtClean="0"/>
              <a:t>}</a:t>
            </a:r>
            <a:endParaRPr lang="en-IN" dirty="0"/>
          </a:p>
        </p:txBody>
      </p:sp>
    </p:spTree>
    <p:extLst>
      <p:ext uri="{BB962C8B-B14F-4D97-AF65-F5344CB8AC3E}">
        <p14:creationId xmlns:p14="http://schemas.microsoft.com/office/powerpoint/2010/main" val="152154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Coupling and Cohesion in Microservices</a:t>
            </a:r>
            <a:br>
              <a:rPr lang="en-US" b="1" dirty="0"/>
            </a:br>
            <a:endParaRPr lang="en-IN" dirty="0"/>
          </a:p>
        </p:txBody>
      </p:sp>
      <p:sp>
        <p:nvSpPr>
          <p:cNvPr id="3" name="Content Placeholder 2"/>
          <p:cNvSpPr>
            <a:spLocks noGrp="1"/>
          </p:cNvSpPr>
          <p:nvPr>
            <p:ph idx="1"/>
          </p:nvPr>
        </p:nvSpPr>
        <p:spPr>
          <a:xfrm>
            <a:off x="209550" y="1014095"/>
            <a:ext cx="11540490" cy="2140585"/>
          </a:xfrm>
        </p:spPr>
        <p:txBody>
          <a:bodyPr>
            <a:normAutofit fontScale="62500" lnSpcReduction="20000"/>
          </a:bodyPr>
          <a:lstStyle/>
          <a:p>
            <a:r>
              <a:rPr lang="en-US" dirty="0"/>
              <a:t>Coupling talks about how to change one thing needs a change in another, and cohesion talks about how we organize the code. These two terms have also been closely related</a:t>
            </a:r>
            <a:r>
              <a:rPr lang="en-US" dirty="0" smtClean="0"/>
              <a:t>.</a:t>
            </a:r>
          </a:p>
          <a:p>
            <a:endParaRPr lang="en-US" dirty="0"/>
          </a:p>
          <a:p>
            <a:r>
              <a:rPr lang="en-US" dirty="0"/>
              <a:t>A structure is stable if cohesion is high, and coupling is low</a:t>
            </a:r>
            <a:r>
              <a:rPr lang="en-US" dirty="0" smtClean="0"/>
              <a:t>.</a:t>
            </a:r>
          </a:p>
          <a:p>
            <a:endParaRPr lang="en-US" dirty="0"/>
          </a:p>
          <a:p>
            <a:r>
              <a:rPr lang="en-US" b="1" dirty="0"/>
              <a:t>Cohesion</a:t>
            </a:r>
            <a:r>
              <a:rPr lang="en-US" dirty="0"/>
              <a:t> is about how well elements within a module belong together and serve a common purpose. </a:t>
            </a:r>
            <a:r>
              <a:rPr lang="en-US" b="1" dirty="0"/>
              <a:t>Coupling</a:t>
            </a:r>
            <a:r>
              <a:rPr lang="en-US" dirty="0"/>
              <a:t> is about how much one module depends or interacts with other modules. Thus, cohesion is an intra-module concern whereas coupling cuts across modules.</a:t>
            </a:r>
            <a:endParaRPr lang="en-IN" dirty="0"/>
          </a:p>
        </p:txBody>
      </p:sp>
      <p:pic>
        <p:nvPicPr>
          <p:cNvPr id="4098" name="Picture 2" descr="https://media.geeksforgeeks.org/wp-content/uploads/20190414171308/Untitled-Diagram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40" y="3440430"/>
            <a:ext cx="9292590" cy="317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3707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dirty="0" smtClean="0"/>
              <a:t>Ways to active profile</a:t>
            </a:r>
            <a:endParaRPr lang="en-IN" dirty="0"/>
          </a:p>
        </p:txBody>
      </p:sp>
      <p:sp>
        <p:nvSpPr>
          <p:cNvPr id="3" name="Content Placeholder 2"/>
          <p:cNvSpPr>
            <a:spLocks noGrp="1"/>
          </p:cNvSpPr>
          <p:nvPr>
            <p:ph idx="1"/>
          </p:nvPr>
        </p:nvSpPr>
        <p:spPr>
          <a:xfrm>
            <a:off x="186690" y="979805"/>
            <a:ext cx="11917680" cy="4351338"/>
          </a:xfrm>
        </p:spPr>
        <p:txBody>
          <a:bodyPr>
            <a:normAutofit fontScale="85000" lnSpcReduction="20000"/>
          </a:bodyPr>
          <a:lstStyle/>
          <a:p>
            <a:pPr marL="0" indent="0">
              <a:buNone/>
            </a:pPr>
            <a:r>
              <a:rPr lang="en-IN" b="1" dirty="0" smtClean="0"/>
              <a:t>Using command line:</a:t>
            </a:r>
          </a:p>
          <a:p>
            <a:pPr marL="0" indent="0">
              <a:buNone/>
            </a:pPr>
            <a:r>
              <a:rPr lang="en-IN" dirty="0" smtClean="0"/>
              <a:t/>
            </a:r>
            <a:br>
              <a:rPr lang="en-IN" dirty="0" smtClean="0"/>
            </a:br>
            <a:r>
              <a:rPr lang="en-IN" dirty="0" smtClean="0"/>
              <a:t> </a:t>
            </a:r>
            <a:r>
              <a:rPr lang="en-IN" dirty="0"/>
              <a:t>—</a:t>
            </a:r>
            <a:r>
              <a:rPr lang="en-IN" dirty="0" err="1" smtClean="0"/>
              <a:t>spring.profiles.active</a:t>
            </a:r>
            <a:r>
              <a:rPr lang="en-IN" dirty="0" smtClean="0"/>
              <a:t>=development</a:t>
            </a:r>
          </a:p>
          <a:p>
            <a:pPr marL="0" indent="0">
              <a:buNone/>
            </a:pPr>
            <a:endParaRPr lang="en-IN" dirty="0"/>
          </a:p>
          <a:p>
            <a:pPr marL="0" indent="0">
              <a:buNone/>
            </a:pPr>
            <a:r>
              <a:rPr lang="en-IN" b="1" dirty="0"/>
              <a:t>Using Property </a:t>
            </a:r>
            <a:r>
              <a:rPr lang="en-IN" b="1" dirty="0" smtClean="0"/>
              <a:t>File:</a:t>
            </a:r>
          </a:p>
          <a:p>
            <a:pPr marL="0" indent="0">
              <a:buNone/>
            </a:pPr>
            <a:endParaRPr lang="en-IN" b="1" dirty="0"/>
          </a:p>
          <a:p>
            <a:pPr marL="0" indent="0">
              <a:buNone/>
            </a:pPr>
            <a:r>
              <a:rPr lang="en-IN" dirty="0" err="1" smtClean="0"/>
              <a:t>spring.profiles.active</a:t>
            </a:r>
            <a:r>
              <a:rPr lang="en-IN" dirty="0" smtClean="0"/>
              <a:t>=development</a:t>
            </a:r>
          </a:p>
          <a:p>
            <a:pPr marL="0" indent="0">
              <a:buNone/>
            </a:pPr>
            <a:endParaRPr lang="en-IN" b="1" dirty="0"/>
          </a:p>
          <a:p>
            <a:pPr marL="0" indent="0">
              <a:buNone/>
            </a:pPr>
            <a:r>
              <a:rPr lang="en-IN" b="1" dirty="0"/>
              <a:t>Programmatically setting </a:t>
            </a:r>
            <a:r>
              <a:rPr lang="en-IN" b="1" dirty="0" smtClean="0"/>
              <a:t>profile:</a:t>
            </a:r>
          </a:p>
          <a:p>
            <a:pPr marL="0" indent="0">
              <a:buNone/>
            </a:pPr>
            <a:endParaRPr lang="en-IN" b="1" dirty="0"/>
          </a:p>
          <a:p>
            <a:pPr marL="0" indent="0">
              <a:buNone/>
            </a:pPr>
            <a:r>
              <a:rPr lang="en-IN" dirty="0" err="1"/>
              <a:t>SpringApplication</a:t>
            </a:r>
            <a:r>
              <a:rPr lang="en-IN" dirty="0"/>
              <a:t> app = new </a:t>
            </a:r>
            <a:r>
              <a:rPr lang="en-IN" dirty="0" err="1"/>
              <a:t>SpringApplication</a:t>
            </a:r>
            <a:r>
              <a:rPr lang="en-IN" dirty="0"/>
              <a:t>(</a:t>
            </a:r>
            <a:r>
              <a:rPr lang="en-IN" dirty="0" err="1"/>
              <a:t>Application.class</a:t>
            </a:r>
            <a:r>
              <a:rPr lang="en-IN" dirty="0"/>
              <a:t>);</a:t>
            </a:r>
            <a:r>
              <a:rPr lang="en-IN" dirty="0" err="1"/>
              <a:t>app.setAdditionalProfiles</a:t>
            </a:r>
            <a:r>
              <a:rPr lang="en-IN" dirty="0"/>
              <a:t>("</a:t>
            </a:r>
            <a:r>
              <a:rPr lang="en-IN" dirty="0" err="1"/>
              <a:t>development","production</a:t>
            </a:r>
            <a:r>
              <a:rPr lang="en-IN" dirty="0"/>
              <a:t>");</a:t>
            </a:r>
          </a:p>
          <a:p>
            <a:pPr marL="0" indent="0">
              <a:buNone/>
            </a:pPr>
            <a:endParaRPr lang="en-IN" dirty="0"/>
          </a:p>
        </p:txBody>
      </p:sp>
    </p:spTree>
    <p:extLst>
      <p:ext uri="{BB962C8B-B14F-4D97-AF65-F5344CB8AC3E}">
        <p14:creationId xmlns:p14="http://schemas.microsoft.com/office/powerpoint/2010/main" val="1575598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fontScale="90000"/>
          </a:bodyPr>
          <a:lstStyle/>
          <a:p>
            <a:r>
              <a:rPr lang="en-US" b="1" dirty="0"/>
              <a:t>Spring Boot Application Configuration with YAML</a:t>
            </a:r>
            <a:br>
              <a:rPr lang="en-US" b="1" dirty="0"/>
            </a:br>
            <a:endParaRPr lang="en-IN" dirty="0"/>
          </a:p>
        </p:txBody>
      </p:sp>
      <p:sp>
        <p:nvSpPr>
          <p:cNvPr id="3" name="Content Placeholder 2"/>
          <p:cNvSpPr>
            <a:spLocks noGrp="1"/>
          </p:cNvSpPr>
          <p:nvPr>
            <p:ph idx="1"/>
          </p:nvPr>
        </p:nvSpPr>
        <p:spPr>
          <a:xfrm>
            <a:off x="358140" y="1208405"/>
            <a:ext cx="11833860" cy="4351338"/>
          </a:xfrm>
        </p:spPr>
        <p:txBody>
          <a:bodyPr>
            <a:normAutofit fontScale="92500" lnSpcReduction="20000"/>
          </a:bodyPr>
          <a:lstStyle/>
          <a:p>
            <a:r>
              <a:rPr lang="en-IN" b="1" dirty="0"/>
              <a:t>YAML stands for Yet Another </a:t>
            </a:r>
            <a:r>
              <a:rPr lang="en-IN" b="1" dirty="0" err="1"/>
              <a:t>Markup</a:t>
            </a:r>
            <a:r>
              <a:rPr lang="en-IN" b="1" dirty="0"/>
              <a:t> Language or YAML </a:t>
            </a:r>
            <a:r>
              <a:rPr lang="en-IN" b="1" dirty="0" err="1"/>
              <a:t>ain’t</a:t>
            </a:r>
            <a:r>
              <a:rPr lang="en-IN" b="1" dirty="0"/>
              <a:t> </a:t>
            </a:r>
            <a:r>
              <a:rPr lang="en-IN" b="1" dirty="0" err="1"/>
              <a:t>markup</a:t>
            </a:r>
            <a:r>
              <a:rPr lang="en-IN" b="1" dirty="0"/>
              <a:t> language (a recursive acronym), which emphasizes that YAML is for data, not documents</a:t>
            </a:r>
            <a:r>
              <a:rPr lang="en-IN" b="1" dirty="0" smtClean="0"/>
              <a:t>.</a:t>
            </a:r>
          </a:p>
          <a:p>
            <a:r>
              <a:rPr lang="en-IN" b="1" dirty="0"/>
              <a:t> </a:t>
            </a:r>
            <a:r>
              <a:rPr lang="en-IN" dirty="0"/>
              <a:t>YAML is a data serialization language that is often used for writing configuration files</a:t>
            </a:r>
            <a:r>
              <a:rPr lang="en-IN" dirty="0" smtClean="0"/>
              <a:t>.</a:t>
            </a:r>
          </a:p>
          <a:p>
            <a:r>
              <a:rPr lang="en-IN" dirty="0" smtClean="0"/>
              <a:t> </a:t>
            </a:r>
            <a:r>
              <a:rPr lang="en-IN" dirty="0"/>
              <a:t>So YAML configuration file in Spring Boot provides a very convenient syntax for storing logging configurations in a hierarchical format</a:t>
            </a:r>
            <a:r>
              <a:rPr lang="en-IN" dirty="0" smtClean="0"/>
              <a:t>.</a:t>
            </a:r>
          </a:p>
          <a:p>
            <a:endParaRPr lang="en-IN" dirty="0"/>
          </a:p>
          <a:p>
            <a:r>
              <a:rPr lang="en-US" dirty="0" smtClean="0"/>
              <a:t>YAML </a:t>
            </a:r>
            <a:r>
              <a:rPr lang="en-US" dirty="0"/>
              <a:t>is more readable and it is good for the developers to read/write configuration files. </a:t>
            </a:r>
            <a:endParaRPr lang="en-US" dirty="0" smtClean="0"/>
          </a:p>
          <a:p>
            <a:r>
              <a:rPr lang="en-US" dirty="0"/>
              <a:t>YAML is </a:t>
            </a:r>
            <a:r>
              <a:rPr lang="en-US" b="1" dirty="0"/>
              <a:t>case sensitive.</a:t>
            </a:r>
            <a:endParaRPr lang="en-US" dirty="0"/>
          </a:p>
          <a:p>
            <a:r>
              <a:rPr lang="en-US" dirty="0"/>
              <a:t>YAML is </a:t>
            </a:r>
            <a:r>
              <a:rPr lang="en-US" b="1" dirty="0"/>
              <a:t>language independent.</a:t>
            </a:r>
            <a:r>
              <a:rPr lang="en-US" dirty="0"/>
              <a:t> If we define the YAML once, the same YAML file can be invoked in Python file, Ruby, etc.</a:t>
            </a:r>
          </a:p>
          <a:p>
            <a:endParaRPr lang="en-IN" dirty="0"/>
          </a:p>
        </p:txBody>
      </p:sp>
    </p:spTree>
    <p:extLst>
      <p:ext uri="{BB962C8B-B14F-4D97-AF65-F5344CB8AC3E}">
        <p14:creationId xmlns:p14="http://schemas.microsoft.com/office/powerpoint/2010/main" val="2237771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095"/>
            <a:ext cx="10515600" cy="1325563"/>
          </a:xfrm>
        </p:spPr>
        <p:txBody>
          <a:bodyPr/>
          <a:lstStyle/>
          <a:p>
            <a:r>
              <a:rPr lang="en-IN" b="1" dirty="0"/>
              <a:t>What is YAML?</a:t>
            </a:r>
            <a:br>
              <a:rPr lang="en-IN" b="1" dirty="0"/>
            </a:br>
            <a:endParaRPr lang="en-IN" dirty="0"/>
          </a:p>
        </p:txBody>
      </p:sp>
      <p:sp>
        <p:nvSpPr>
          <p:cNvPr id="3" name="Content Placeholder 2"/>
          <p:cNvSpPr>
            <a:spLocks noGrp="1"/>
          </p:cNvSpPr>
          <p:nvPr>
            <p:ph idx="1"/>
          </p:nvPr>
        </p:nvSpPr>
        <p:spPr>
          <a:xfrm>
            <a:off x="163830" y="1059815"/>
            <a:ext cx="10515600" cy="4351338"/>
          </a:xfrm>
        </p:spPr>
        <p:txBody>
          <a:bodyPr/>
          <a:lstStyle/>
          <a:p>
            <a:r>
              <a:rPr lang="en-US" dirty="0"/>
              <a:t>YAML is a human readable serialization language</a:t>
            </a:r>
          </a:p>
          <a:p>
            <a:endParaRPr lang="en-US" dirty="0"/>
          </a:p>
          <a:p>
            <a:r>
              <a:rPr lang="en-US" dirty="0"/>
              <a:t>YAML stands for Yet Another Markup Language</a:t>
            </a:r>
            <a:endParaRPr lang="en-IN" dirty="0"/>
          </a:p>
        </p:txBody>
      </p:sp>
    </p:spTree>
    <p:extLst>
      <p:ext uri="{BB962C8B-B14F-4D97-AF65-F5344CB8AC3E}">
        <p14:creationId xmlns:p14="http://schemas.microsoft.com/office/powerpoint/2010/main" val="679130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34390"/>
          </a:xfrm>
        </p:spPr>
        <p:txBody>
          <a:bodyPr/>
          <a:lstStyle/>
          <a:p>
            <a:r>
              <a:rPr lang="en-IN" dirty="0" err="1"/>
              <a:t>application.properties</a:t>
            </a:r>
            <a:endParaRPr lang="en-IN" dirty="0"/>
          </a:p>
        </p:txBody>
      </p:sp>
      <p:sp>
        <p:nvSpPr>
          <p:cNvPr id="3" name="Content Placeholder 2"/>
          <p:cNvSpPr>
            <a:spLocks noGrp="1"/>
          </p:cNvSpPr>
          <p:nvPr>
            <p:ph idx="1"/>
          </p:nvPr>
        </p:nvSpPr>
        <p:spPr/>
        <p:txBody>
          <a:bodyPr>
            <a:normAutofit lnSpcReduction="10000"/>
          </a:bodyPr>
          <a:lstStyle/>
          <a:p>
            <a:r>
              <a:rPr lang="en-US" dirty="0"/>
              <a:t>level1.property1 = 5</a:t>
            </a:r>
          </a:p>
          <a:p>
            <a:r>
              <a:rPr lang="en-US" dirty="0"/>
              <a:t>level1.property2 = 6</a:t>
            </a:r>
          </a:p>
          <a:p>
            <a:r>
              <a:rPr lang="en-US" dirty="0"/>
              <a:t>level1.property3 = 7</a:t>
            </a:r>
          </a:p>
          <a:p>
            <a:r>
              <a:rPr lang="en-US" dirty="0"/>
              <a:t>level1.level2.property4 = 8</a:t>
            </a:r>
          </a:p>
          <a:p>
            <a:r>
              <a:rPr lang="en-US" dirty="0"/>
              <a:t>level1.level2.property5 = 10</a:t>
            </a:r>
          </a:p>
          <a:p>
            <a:r>
              <a:rPr lang="en-US" dirty="0"/>
              <a:t>level1.level2.property6 = </a:t>
            </a:r>
            <a:r>
              <a:rPr lang="en-US" dirty="0" smtClean="0"/>
              <a:t>11</a:t>
            </a:r>
          </a:p>
          <a:p>
            <a:endParaRPr lang="en-US" dirty="0"/>
          </a:p>
          <a:p>
            <a:endParaRPr lang="en-US" dirty="0" smtClean="0"/>
          </a:p>
          <a:p>
            <a:r>
              <a:rPr lang="en-IN" dirty="0" err="1"/>
              <a:t>server.port</a:t>
            </a:r>
            <a:r>
              <a:rPr lang="en-IN" dirty="0"/>
              <a:t> = 9080</a:t>
            </a:r>
          </a:p>
        </p:txBody>
      </p:sp>
    </p:spTree>
    <p:extLst>
      <p:ext uri="{BB962C8B-B14F-4D97-AF65-F5344CB8AC3E}">
        <p14:creationId xmlns:p14="http://schemas.microsoft.com/office/powerpoint/2010/main" val="2760027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dirty="0" err="1"/>
              <a:t>application.yaml</a:t>
            </a:r>
            <a:endParaRPr lang="en-IN" dirty="0"/>
          </a:p>
        </p:txBody>
      </p:sp>
      <p:sp>
        <p:nvSpPr>
          <p:cNvPr id="3" name="Content Placeholder 2"/>
          <p:cNvSpPr>
            <a:spLocks noGrp="1"/>
          </p:cNvSpPr>
          <p:nvPr>
            <p:ph idx="1"/>
          </p:nvPr>
        </p:nvSpPr>
        <p:spPr>
          <a:xfrm>
            <a:off x="83820" y="1219835"/>
            <a:ext cx="10515600" cy="4351338"/>
          </a:xfrm>
        </p:spPr>
        <p:txBody>
          <a:bodyPr>
            <a:normAutofit fontScale="77500" lnSpcReduction="20000"/>
          </a:bodyPr>
          <a:lstStyle/>
          <a:p>
            <a:r>
              <a:rPr lang="en-US" dirty="0"/>
              <a:t>level1:</a:t>
            </a:r>
          </a:p>
          <a:p>
            <a:r>
              <a:rPr lang="en-US" dirty="0"/>
              <a:t>  property1: 5</a:t>
            </a:r>
          </a:p>
          <a:p>
            <a:r>
              <a:rPr lang="en-US" dirty="0"/>
              <a:t>  property2: 6</a:t>
            </a:r>
          </a:p>
          <a:p>
            <a:r>
              <a:rPr lang="en-US" dirty="0"/>
              <a:t>  property3: 7</a:t>
            </a:r>
          </a:p>
          <a:p>
            <a:r>
              <a:rPr lang="en-US" dirty="0"/>
              <a:t>  level2:</a:t>
            </a:r>
          </a:p>
          <a:p>
            <a:r>
              <a:rPr lang="en-US" dirty="0"/>
              <a:t>     property4: 8</a:t>
            </a:r>
          </a:p>
          <a:p>
            <a:r>
              <a:rPr lang="en-US" dirty="0"/>
              <a:t>     property5: 10</a:t>
            </a:r>
          </a:p>
          <a:p>
            <a:r>
              <a:rPr lang="en-US" dirty="0"/>
              <a:t>     property6: </a:t>
            </a:r>
            <a:r>
              <a:rPr lang="en-US" dirty="0" smtClean="0"/>
              <a:t>11</a:t>
            </a:r>
          </a:p>
          <a:p>
            <a:endParaRPr lang="en-US" dirty="0"/>
          </a:p>
          <a:p>
            <a:endParaRPr lang="en-US" dirty="0" smtClean="0"/>
          </a:p>
          <a:p>
            <a:r>
              <a:rPr lang="en-IN" dirty="0"/>
              <a:t>server:</a:t>
            </a:r>
          </a:p>
          <a:p>
            <a:r>
              <a:rPr lang="en-IN" dirty="0"/>
              <a:t>	port: 9080</a:t>
            </a:r>
          </a:p>
        </p:txBody>
      </p:sp>
    </p:spTree>
    <p:extLst>
      <p:ext uri="{BB962C8B-B14F-4D97-AF65-F5344CB8AC3E}">
        <p14:creationId xmlns:p14="http://schemas.microsoft.com/office/powerpoint/2010/main" val="749622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91540"/>
          </a:xfrm>
        </p:spPr>
        <p:txBody>
          <a:bodyPr/>
          <a:lstStyle/>
          <a:p>
            <a:r>
              <a:rPr lang="en-IN" dirty="0" smtClean="0"/>
              <a:t>Another example for </a:t>
            </a:r>
            <a:r>
              <a:rPr lang="en-IN" dirty="0" err="1" smtClean="0"/>
              <a:t>application.properties</a:t>
            </a:r>
            <a:endParaRPr lang="en-IN" dirty="0"/>
          </a:p>
        </p:txBody>
      </p:sp>
      <p:sp>
        <p:nvSpPr>
          <p:cNvPr id="3" name="Content Placeholder 2"/>
          <p:cNvSpPr>
            <a:spLocks noGrp="1"/>
          </p:cNvSpPr>
          <p:nvPr>
            <p:ph idx="1"/>
          </p:nvPr>
        </p:nvSpPr>
        <p:spPr/>
        <p:txBody>
          <a:bodyPr/>
          <a:lstStyle/>
          <a:p>
            <a:r>
              <a:rPr lang="en-IN" dirty="0"/>
              <a:t>app.name= </a:t>
            </a:r>
            <a:r>
              <a:rPr lang="en-IN" dirty="0" err="1"/>
              <a:t>myapp</a:t>
            </a:r>
            <a:endParaRPr lang="en-IN" dirty="0"/>
          </a:p>
          <a:p>
            <a:r>
              <a:rPr lang="en-IN" dirty="0" err="1"/>
              <a:t>app.description</a:t>
            </a:r>
            <a:r>
              <a:rPr lang="en-IN" dirty="0"/>
              <a:t>=${app.name} is your first Spring Boot application</a:t>
            </a:r>
          </a:p>
          <a:p>
            <a:r>
              <a:rPr lang="en-IN" dirty="0" err="1"/>
              <a:t>welcome.message</a:t>
            </a:r>
            <a:r>
              <a:rPr lang="en-IN" dirty="0"/>
              <a:t>=Welcome message from property file! Welcome to ${app.name}</a:t>
            </a:r>
          </a:p>
        </p:txBody>
      </p:sp>
    </p:spTree>
    <p:extLst>
      <p:ext uri="{BB962C8B-B14F-4D97-AF65-F5344CB8AC3E}">
        <p14:creationId xmlns:p14="http://schemas.microsoft.com/office/powerpoint/2010/main" val="453238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45820"/>
          </a:xfrm>
        </p:spPr>
        <p:txBody>
          <a:bodyPr/>
          <a:lstStyle/>
          <a:p>
            <a:r>
              <a:rPr lang="en-IN" dirty="0" err="1" smtClean="0"/>
              <a:t>Application.yaml</a:t>
            </a:r>
            <a:endParaRPr lang="en-IN" dirty="0"/>
          </a:p>
        </p:txBody>
      </p:sp>
      <p:sp>
        <p:nvSpPr>
          <p:cNvPr id="3" name="Content Placeholder 2"/>
          <p:cNvSpPr>
            <a:spLocks noGrp="1"/>
          </p:cNvSpPr>
          <p:nvPr>
            <p:ph idx="1"/>
          </p:nvPr>
        </p:nvSpPr>
        <p:spPr/>
        <p:txBody>
          <a:bodyPr/>
          <a:lstStyle/>
          <a:p>
            <a:r>
              <a:rPr lang="en-US" dirty="0"/>
              <a:t>app:</a:t>
            </a:r>
          </a:p>
          <a:p>
            <a:r>
              <a:rPr lang="en-US" dirty="0"/>
              <a:t>   name: </a:t>
            </a:r>
            <a:r>
              <a:rPr lang="en-US" dirty="0" err="1"/>
              <a:t>myapp</a:t>
            </a:r>
            <a:endParaRPr lang="en-US" dirty="0"/>
          </a:p>
          <a:p>
            <a:r>
              <a:rPr lang="en-US" dirty="0"/>
              <a:t>   description: ${app.name} is your first Spring Boot application</a:t>
            </a:r>
          </a:p>
          <a:p>
            <a:r>
              <a:rPr lang="en-US" dirty="0"/>
              <a:t>welcome:</a:t>
            </a:r>
          </a:p>
          <a:p>
            <a:r>
              <a:rPr lang="en-US" dirty="0"/>
              <a:t>    message: Welcome to your first Spring Boot app!</a:t>
            </a:r>
            <a:endParaRPr lang="en-IN" dirty="0"/>
          </a:p>
        </p:txBody>
      </p:sp>
    </p:spTree>
    <p:extLst>
      <p:ext uri="{BB962C8B-B14F-4D97-AF65-F5344CB8AC3E}">
        <p14:creationId xmlns:p14="http://schemas.microsoft.com/office/powerpoint/2010/main" val="166656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Dynamic Configuration</a:t>
            </a:r>
            <a:br>
              <a:rPr lang="en-IN" b="1" dirty="0"/>
            </a:br>
            <a:endParaRPr lang="en-IN" dirty="0"/>
          </a:p>
        </p:txBody>
      </p:sp>
      <p:sp>
        <p:nvSpPr>
          <p:cNvPr id="3" name="Content Placeholder 2"/>
          <p:cNvSpPr>
            <a:spLocks noGrp="1"/>
          </p:cNvSpPr>
          <p:nvPr>
            <p:ph idx="1"/>
          </p:nvPr>
        </p:nvSpPr>
        <p:spPr/>
        <p:txBody>
          <a:bodyPr/>
          <a:lstStyle/>
          <a:p>
            <a:r>
              <a:rPr lang="en-US" dirty="0" err="1"/>
              <a:t>basic.value</a:t>
            </a:r>
            <a:r>
              <a:rPr lang="en-US" dirty="0"/>
              <a:t>: true</a:t>
            </a:r>
          </a:p>
          <a:p>
            <a:r>
              <a:rPr lang="en-US" dirty="0" err="1"/>
              <a:t>basic.message</a:t>
            </a:r>
            <a:r>
              <a:rPr lang="en-US" dirty="0"/>
              <a:t>: Dynamic Message</a:t>
            </a:r>
          </a:p>
          <a:p>
            <a:r>
              <a:rPr lang="en-US" dirty="0" err="1"/>
              <a:t>basic.number</a:t>
            </a:r>
            <a:r>
              <a:rPr lang="en-US" dirty="0"/>
              <a:t>: 100</a:t>
            </a:r>
            <a:endParaRPr lang="en-IN" dirty="0"/>
          </a:p>
        </p:txBody>
      </p:sp>
    </p:spTree>
    <p:extLst>
      <p:ext uri="{BB962C8B-B14F-4D97-AF65-F5344CB8AC3E}">
        <p14:creationId xmlns:p14="http://schemas.microsoft.com/office/powerpoint/2010/main" val="4280058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err="1" smtClean="0"/>
              <a:t>yaml</a:t>
            </a:r>
            <a:endParaRPr lang="en-IN" dirty="0"/>
          </a:p>
        </p:txBody>
      </p:sp>
      <p:sp>
        <p:nvSpPr>
          <p:cNvPr id="3" name="Content Placeholder 2"/>
          <p:cNvSpPr>
            <a:spLocks noGrp="1"/>
          </p:cNvSpPr>
          <p:nvPr>
            <p:ph idx="1"/>
          </p:nvPr>
        </p:nvSpPr>
        <p:spPr/>
        <p:txBody>
          <a:bodyPr/>
          <a:lstStyle/>
          <a:p>
            <a:r>
              <a:rPr lang="en-US" dirty="0"/>
              <a:t>basic: </a:t>
            </a:r>
          </a:p>
          <a:p>
            <a:r>
              <a:rPr lang="en-US" dirty="0"/>
              <a:t>   value: true</a:t>
            </a:r>
          </a:p>
          <a:p>
            <a:r>
              <a:rPr lang="en-US" dirty="0"/>
              <a:t>   message: Dynamic Message YAML</a:t>
            </a:r>
          </a:p>
          <a:p>
            <a:r>
              <a:rPr lang="en-US" dirty="0"/>
              <a:t>   number: 100</a:t>
            </a:r>
            <a:endParaRPr lang="en-IN" dirty="0"/>
          </a:p>
        </p:txBody>
      </p:sp>
    </p:spTree>
    <p:extLst>
      <p:ext uri="{BB962C8B-B14F-4D97-AF65-F5344CB8AC3E}">
        <p14:creationId xmlns:p14="http://schemas.microsoft.com/office/powerpoint/2010/main" val="3460817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YAML</a:t>
            </a:r>
            <a:br>
              <a:rPr lang="en-US" dirty="0"/>
            </a:br>
            <a:endParaRPr lang="en-IN" dirty="0"/>
          </a:p>
        </p:txBody>
      </p:sp>
      <p:sp>
        <p:nvSpPr>
          <p:cNvPr id="3" name="Content Placeholder 2"/>
          <p:cNvSpPr>
            <a:spLocks noGrp="1"/>
          </p:cNvSpPr>
          <p:nvPr>
            <p:ph idx="1"/>
          </p:nvPr>
        </p:nvSpPr>
        <p:spPr/>
        <p:txBody>
          <a:bodyPr/>
          <a:lstStyle/>
          <a:p>
            <a:r>
              <a:rPr lang="en-US" dirty="0" smtClean="0"/>
              <a:t>is </a:t>
            </a:r>
            <a:r>
              <a:rPr lang="en-US" dirty="0"/>
              <a:t>concise</a:t>
            </a:r>
          </a:p>
          <a:p>
            <a:r>
              <a:rPr lang="en-US" dirty="0"/>
              <a:t>is more readable</a:t>
            </a:r>
          </a:p>
          <a:p>
            <a:endParaRPr lang="en-IN" dirty="0"/>
          </a:p>
        </p:txBody>
      </p:sp>
    </p:spTree>
    <p:extLst>
      <p:ext uri="{BB962C8B-B14F-4D97-AF65-F5344CB8AC3E}">
        <p14:creationId xmlns:p14="http://schemas.microsoft.com/office/powerpoint/2010/main" val="283869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12805</TotalTime>
  <Words>2938</Words>
  <Application>Microsoft Office PowerPoint</Application>
  <PresentationFormat>Widescreen</PresentationFormat>
  <Paragraphs>574</Paragraphs>
  <Slides>120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Calibri</vt:lpstr>
      <vt:lpstr>Calibri Light</vt:lpstr>
      <vt:lpstr>Consolas</vt:lpstr>
      <vt:lpstr>inter-bold</vt:lpstr>
      <vt:lpstr>inter-regular</vt:lpstr>
      <vt:lpstr>times new roman</vt:lpstr>
      <vt:lpstr>Office Theme</vt:lpstr>
      <vt:lpstr>Microservices and Spring Boot</vt:lpstr>
      <vt:lpstr>Microservices</vt:lpstr>
      <vt:lpstr>Microservices</vt:lpstr>
      <vt:lpstr>Java Microservices frameworks</vt:lpstr>
      <vt:lpstr>Use Cases </vt:lpstr>
      <vt:lpstr>Microservices with Spring Boot </vt:lpstr>
      <vt:lpstr>PowerPoint Presentation</vt:lpstr>
      <vt:lpstr>Microservices Architecture</vt:lpstr>
      <vt:lpstr>Coupling and Cohesion in Microservices </vt:lpstr>
      <vt:lpstr>Differentiate between Coupling and Cohesion </vt:lpstr>
      <vt:lpstr>Monolithic Arch</vt:lpstr>
      <vt:lpstr>Microservices vs Monolithic Architecture</vt:lpstr>
      <vt:lpstr>Microservices vs. monolithic architecture </vt:lpstr>
      <vt:lpstr>Microservices vs SOAP services</vt:lpstr>
      <vt:lpstr>12 Factor App</vt:lpstr>
      <vt:lpstr>PowerPoint Presentation</vt:lpstr>
      <vt:lpstr>12 factor app</vt:lpstr>
      <vt:lpstr>12 Factor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Auto-configuration </vt:lpstr>
      <vt:lpstr>Build systems </vt:lpstr>
      <vt:lpstr>Dependency Management( Maven)</vt:lpstr>
      <vt:lpstr> Inheriting the starter parent </vt:lpstr>
      <vt:lpstr>Changing the Java version </vt:lpstr>
      <vt:lpstr>Using the Spring Boot Maven plugin </vt:lpstr>
      <vt:lpstr>Spring Boot application starters</vt:lpstr>
      <vt:lpstr>Spring Boot technical starters</vt:lpstr>
      <vt:lpstr>Spring Beans and dependency injection </vt:lpstr>
      <vt:lpstr>Using the @SpringBootApplication annotation </vt:lpstr>
      <vt:lpstr>Running spring boot application</vt:lpstr>
      <vt:lpstr>PowerPoint Presentation</vt:lpstr>
      <vt:lpstr>Spring Data JPA</vt:lpstr>
      <vt:lpstr>Spring Data JPA</vt:lpstr>
      <vt:lpstr>PowerPoint Presentation</vt:lpstr>
      <vt:lpstr>PowerPoint Presentation</vt:lpstr>
      <vt:lpstr>PowerPoint Presentation</vt:lpstr>
      <vt:lpstr>PowerPoint Presentation</vt:lpstr>
      <vt:lpstr>PowerPoint Presentation</vt:lpstr>
      <vt:lpstr>PowerPoint Presentation</vt:lpstr>
      <vt:lpstr>Spring Data JPA</vt:lpstr>
      <vt:lpstr>PowerPoint Presentation</vt:lpstr>
      <vt:lpstr>Create SB APP– APPROACH-1</vt:lpstr>
      <vt:lpstr>APPROACH-2</vt:lpstr>
      <vt:lpstr>APPROACH-2</vt:lpstr>
      <vt:lpstr>SPRING WEB DEPENDENCIES ADDED</vt:lpstr>
      <vt:lpstr>APPROACH-3</vt:lpstr>
      <vt:lpstr>Microservices- Spring REST - HashMap</vt:lpstr>
      <vt:lpstr>PowerPoint Presentation</vt:lpstr>
      <vt:lpstr>PowerPoint Presentation</vt:lpstr>
      <vt:lpstr>PowerPoint Presentation</vt:lpstr>
      <vt:lpstr>PowerPoint Presentation</vt:lpstr>
      <vt:lpstr>Fat Jar</vt:lpstr>
      <vt:lpstr>Fat Jar-Maven</vt:lpstr>
      <vt:lpstr>Thin Jar</vt:lpstr>
      <vt:lpstr>Validation in Spring Boot REST API with Hibernate Validator (Java Bean Validation Annotations) </vt:lpstr>
      <vt:lpstr>Content Negotiation</vt:lpstr>
      <vt:lpstr>PowerPoint Presentation</vt:lpstr>
      <vt:lpstr>PowerPoint Presentation</vt:lpstr>
      <vt:lpstr>PowerPoint Presentation</vt:lpstr>
      <vt:lpstr>PowerPoint Presentation</vt:lpstr>
      <vt:lpstr>@Query Annotation</vt:lpstr>
      <vt:lpstr>@Query ANNotation</vt:lpstr>
      <vt:lpstr> JPQL Queries  </vt:lpstr>
      <vt:lpstr>SQL Queries </vt:lpstr>
      <vt:lpstr>JPA Query methods</vt:lpstr>
      <vt:lpstr>JPA Query Methods</vt:lpstr>
      <vt:lpstr>Query Methods</vt:lpstr>
      <vt:lpstr>Query Methods</vt:lpstr>
      <vt:lpstr>Rules for Creating Query Methods </vt:lpstr>
      <vt:lpstr>Spring Boot Caching </vt:lpstr>
      <vt:lpstr>PowerPoint Presentation</vt:lpstr>
      <vt:lpstr>SPRING CACHE ANNOTATIONS</vt:lpstr>
      <vt:lpstr>PowerPoint Presentation</vt:lpstr>
      <vt:lpstr>Spring boot Cache Annotations</vt:lpstr>
      <vt:lpstr>Spring Boot Cache Annotations </vt:lpstr>
      <vt:lpstr>Spring Boot Cache Dependency </vt:lpstr>
      <vt:lpstr>Spring Profiles</vt:lpstr>
      <vt:lpstr>@profile Annotation</vt:lpstr>
      <vt:lpstr>Ways to active profile</vt:lpstr>
      <vt:lpstr>Spring Boot Application Configuration with YAML </vt:lpstr>
      <vt:lpstr>What is YAML? </vt:lpstr>
      <vt:lpstr>application.properties</vt:lpstr>
      <vt:lpstr>application.yaml</vt:lpstr>
      <vt:lpstr>Another example for application.properties</vt:lpstr>
      <vt:lpstr>Application.yaml</vt:lpstr>
      <vt:lpstr>Dynamic Configuration </vt:lpstr>
      <vt:lpstr>yaml</vt:lpstr>
      <vt:lpstr>YAML </vt:lpstr>
      <vt:lpstr>Swagger2 Dependency</vt:lpstr>
      <vt:lpstr>Mockito</vt:lpstr>
      <vt:lpstr>What is Mocking? </vt:lpstr>
      <vt:lpstr>Mockito </vt:lpstr>
      <vt:lpstr>@Mock</vt:lpstr>
      <vt:lpstr>@InjectMocks</vt:lpstr>
      <vt:lpstr>stub</vt:lpstr>
      <vt:lpstr>MockMvc</vt:lpstr>
      <vt:lpstr>MockBean</vt:lpstr>
      <vt:lpstr>PowerPoint Presentation</vt:lpstr>
      <vt:lpstr>WADL</vt:lpstr>
      <vt:lpstr>Swagger for Rest api documentation</vt:lpstr>
      <vt:lpstr>What is Swagger? </vt:lpstr>
      <vt:lpstr>Spring Boot + Swagger2 </vt:lpstr>
      <vt:lpstr>Why do we need documentation for an API? </vt:lpstr>
      <vt:lpstr>How Can Swagger be used to documenting APIs? </vt:lpstr>
      <vt:lpstr>Swagger Configuration</vt:lpstr>
      <vt:lpstr>API Documentation</vt:lpstr>
      <vt:lpstr>Docket</vt:lpstr>
      <vt:lpstr>Docket</vt:lpstr>
      <vt:lpstr>Paths and Operations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and Spring Boot</dc:title>
  <dc:creator>Nexwaveinc</dc:creator>
  <cp:lastModifiedBy>Nexwaveinc</cp:lastModifiedBy>
  <cp:revision>198</cp:revision>
  <dcterms:created xsi:type="dcterms:W3CDTF">2022-12-01T09:10:10Z</dcterms:created>
  <dcterms:modified xsi:type="dcterms:W3CDTF">2022-12-14T08:29:19Z</dcterms:modified>
</cp:coreProperties>
</file>